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2" r:id="rId2"/>
    <p:sldMasterId id="2147483747" r:id="rId3"/>
    <p:sldMasterId id="2147483760" r:id="rId4"/>
  </p:sldMasterIdLst>
  <p:notesMasterIdLst>
    <p:notesMasterId r:id="rId29"/>
  </p:notesMasterIdLst>
  <p:sldIdLst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99" r:id="rId19"/>
    <p:sldId id="1444" r:id="rId20"/>
    <p:sldId id="1445" r:id="rId21"/>
    <p:sldId id="1098" r:id="rId22"/>
    <p:sldId id="1036" r:id="rId23"/>
    <p:sldId id="918" r:id="rId24"/>
    <p:sldId id="2704" r:id="rId25"/>
    <p:sldId id="2705" r:id="rId26"/>
    <p:sldId id="2706" r:id="rId27"/>
    <p:sldId id="300" r:id="rId28"/>
  </p:sldIdLst>
  <p:sldSz cx="6858000" cy="51435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950"/>
    <a:srgbClr val="DED900"/>
    <a:srgbClr val="D0E3EA"/>
    <a:srgbClr val="AEB2B4"/>
    <a:srgbClr val="A1ABAE"/>
    <a:srgbClr val="C4BF00"/>
    <a:srgbClr val="F0EA00"/>
    <a:srgbClr val="FDA3A3"/>
    <a:srgbClr val="FF002A"/>
    <a:srgbClr val="98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81803" autoAdjust="0"/>
  </p:normalViewPr>
  <p:slideViewPr>
    <p:cSldViewPr snapToObjects="1">
      <p:cViewPr varScale="1">
        <p:scale>
          <a:sx n="124" d="100"/>
          <a:sy n="124" d="100"/>
        </p:scale>
        <p:origin x="2004" y="102"/>
      </p:cViewPr>
      <p:guideLst>
        <p:guide orient="horz" pos="1529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26" y="72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14946-7254-43DD-84D1-E86F3F9622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1904A5-CB08-4B7D-9171-C2D1F074320B}">
      <dgm:prSet/>
      <dgm:spPr/>
      <dgm:t>
        <a:bodyPr/>
        <a:lstStyle/>
        <a:p>
          <a:r>
            <a:rPr lang="zh-TW" b="1" dirty="0"/>
            <a:t>導入顧問</a:t>
          </a:r>
          <a:r>
            <a:rPr lang="en-US" b="1" dirty="0"/>
            <a:t>(</a:t>
          </a:r>
          <a:r>
            <a:rPr lang="zh-TW" b="1" dirty="0"/>
            <a:t> 管</a:t>
          </a:r>
          <a:r>
            <a:rPr lang="zh-TW" altLang="en-US" b="1" dirty="0"/>
            <a:t>理學院</a:t>
          </a:r>
          <a:r>
            <a:rPr lang="zh-TW" b="1" dirty="0"/>
            <a:t>、</a:t>
          </a:r>
          <a:r>
            <a:rPr lang="zh-TW" altLang="en-US" b="1" dirty="0"/>
            <a:t>金融科技學院</a:t>
          </a:r>
          <a:r>
            <a:rPr lang="en-US" b="1" dirty="0"/>
            <a:t>)</a:t>
          </a:r>
          <a:endParaRPr lang="en-US" dirty="0"/>
        </a:p>
      </dgm:t>
    </dgm:pt>
    <dgm:pt modelId="{B1E6E1C8-DF13-4370-8B14-B1679269C507}" type="parTrans" cxnId="{BD924A7F-7616-4721-A077-70436ACB2B4A}">
      <dgm:prSet/>
      <dgm:spPr/>
      <dgm:t>
        <a:bodyPr/>
        <a:lstStyle/>
        <a:p>
          <a:endParaRPr lang="en-US"/>
        </a:p>
      </dgm:t>
    </dgm:pt>
    <dgm:pt modelId="{F782C125-2548-4BC2-9322-2D9967900616}" type="sibTrans" cxnId="{BD924A7F-7616-4721-A077-70436ACB2B4A}">
      <dgm:prSet/>
      <dgm:spPr/>
      <dgm:t>
        <a:bodyPr/>
        <a:lstStyle/>
        <a:p>
          <a:endParaRPr lang="en-US"/>
        </a:p>
      </dgm:t>
    </dgm:pt>
    <dgm:pt modelId="{C11C4B13-E0C0-4C26-9B57-8A11F04D0CE7}">
      <dgm:prSet custT="1"/>
      <dgm:spPr/>
      <dgm:t>
        <a:bodyPr/>
        <a:lstStyle/>
        <a:p>
          <a:r>
            <a:rPr lang="zh-TW" sz="1200" dirty="0"/>
            <a:t>助理顧問、實習顧問</a:t>
          </a:r>
          <a:endParaRPr lang="en-US" sz="1200" dirty="0"/>
        </a:p>
      </dgm:t>
    </dgm:pt>
    <dgm:pt modelId="{FD5CC4C9-A6DC-45BF-9850-7A837D14352C}" type="parTrans" cxnId="{F12F59EC-F95C-4B22-B455-A791BA7457F5}">
      <dgm:prSet/>
      <dgm:spPr/>
      <dgm:t>
        <a:bodyPr/>
        <a:lstStyle/>
        <a:p>
          <a:endParaRPr lang="en-US"/>
        </a:p>
      </dgm:t>
    </dgm:pt>
    <dgm:pt modelId="{93D77B75-CD77-42AE-86B1-06553CF03437}" type="sibTrans" cxnId="{F12F59EC-F95C-4B22-B455-A791BA7457F5}">
      <dgm:prSet/>
      <dgm:spPr/>
      <dgm:t>
        <a:bodyPr/>
        <a:lstStyle/>
        <a:p>
          <a:endParaRPr lang="en-US"/>
        </a:p>
      </dgm:t>
    </dgm:pt>
    <dgm:pt modelId="{1370F061-83C3-4680-A869-8C3BEDC1D7D0}">
      <dgm:prSet custT="1"/>
      <dgm:spPr/>
      <dgm:t>
        <a:bodyPr/>
        <a:lstStyle/>
        <a:p>
          <a:r>
            <a:rPr lang="zh-TW" sz="1200" dirty="0"/>
            <a:t>工作內容</a:t>
          </a:r>
          <a:r>
            <a:rPr lang="en-US" sz="1200" dirty="0"/>
            <a:t> </a:t>
          </a:r>
        </a:p>
      </dgm:t>
    </dgm:pt>
    <dgm:pt modelId="{A0FAA941-159C-4221-83C2-36905E225526}" type="parTrans" cxnId="{474B7115-4BEA-4E9B-B228-58F7184E6F06}">
      <dgm:prSet/>
      <dgm:spPr/>
      <dgm:t>
        <a:bodyPr/>
        <a:lstStyle/>
        <a:p>
          <a:endParaRPr lang="en-US"/>
        </a:p>
      </dgm:t>
    </dgm:pt>
    <dgm:pt modelId="{9331F129-05A8-45C7-83A3-E98A8BCF74B8}" type="sibTrans" cxnId="{474B7115-4BEA-4E9B-B228-58F7184E6F06}">
      <dgm:prSet/>
      <dgm:spPr/>
      <dgm:t>
        <a:bodyPr/>
        <a:lstStyle/>
        <a:p>
          <a:endParaRPr lang="en-US"/>
        </a:p>
      </dgm:t>
    </dgm:pt>
    <dgm:pt modelId="{CDC5AECF-9784-457A-9CA2-2633E7806FF3}">
      <dgm:prSet custT="1"/>
      <dgm:spPr/>
      <dgm:t>
        <a:bodyPr/>
        <a:lstStyle/>
        <a:p>
          <a:r>
            <a:rPr lang="zh-TW" sz="1200" dirty="0"/>
            <a:t>銀行作業流程梳理，</a:t>
          </a:r>
          <a:r>
            <a:rPr lang="zh-TW" altLang="en-US" sz="1200" dirty="0"/>
            <a:t>規劃未來系統作業與流程架構，</a:t>
          </a:r>
          <a:r>
            <a:rPr lang="zh-TW" sz="1200" dirty="0"/>
            <a:t>產出梳理報告書</a:t>
          </a:r>
          <a:r>
            <a:rPr lang="zh-TW" altLang="en-US" sz="1200" dirty="0"/>
            <a:t>，做為系統功能需求討論依據，進而完成系統規格確認書。新系統將依此設計開發及導入。</a:t>
          </a:r>
          <a:endParaRPr lang="en-US" sz="1200" dirty="0"/>
        </a:p>
      </dgm:t>
    </dgm:pt>
    <dgm:pt modelId="{529525F6-1063-4DC5-8BB2-78458CBD37C3}" type="parTrans" cxnId="{DFD98B97-5B56-4A5A-9C16-8077843A27D1}">
      <dgm:prSet/>
      <dgm:spPr/>
      <dgm:t>
        <a:bodyPr/>
        <a:lstStyle/>
        <a:p>
          <a:endParaRPr lang="en-US"/>
        </a:p>
      </dgm:t>
    </dgm:pt>
    <dgm:pt modelId="{94EA7AD5-4332-44F0-B8E8-0DDBA38C1E4A}" type="sibTrans" cxnId="{DFD98B97-5B56-4A5A-9C16-8077843A27D1}">
      <dgm:prSet/>
      <dgm:spPr/>
      <dgm:t>
        <a:bodyPr/>
        <a:lstStyle/>
        <a:p>
          <a:endParaRPr lang="en-US"/>
        </a:p>
      </dgm:t>
    </dgm:pt>
    <dgm:pt modelId="{25015691-E62E-46BF-ABB9-E39430DF91ED}">
      <dgm:prSet/>
      <dgm:spPr/>
      <dgm:t>
        <a:bodyPr/>
        <a:lstStyle/>
        <a:p>
          <a:r>
            <a:rPr lang="zh-TW" b="1" dirty="0"/>
            <a:t>專案管理</a:t>
          </a:r>
          <a:r>
            <a:rPr lang="en-US" b="1" dirty="0"/>
            <a:t>(</a:t>
          </a:r>
          <a:r>
            <a:rPr lang="zh-TW" b="1" dirty="0"/>
            <a:t> 管</a:t>
          </a:r>
          <a:r>
            <a:rPr lang="zh-TW" altLang="en-US" b="1" dirty="0"/>
            <a:t>理學院</a:t>
          </a:r>
          <a:r>
            <a:rPr lang="zh-TW" b="1" dirty="0"/>
            <a:t>、</a:t>
          </a:r>
          <a:r>
            <a:rPr lang="zh-TW" altLang="en-US" b="1" dirty="0"/>
            <a:t>金融科技學院</a:t>
          </a:r>
          <a:r>
            <a:rPr lang="en-US" b="1" dirty="0"/>
            <a:t>)</a:t>
          </a:r>
          <a:endParaRPr lang="en-US" dirty="0"/>
        </a:p>
      </dgm:t>
    </dgm:pt>
    <dgm:pt modelId="{AA27A5D7-BE77-4E6F-A228-D68543B195EB}" type="parTrans" cxnId="{3373100E-0340-4178-98C2-20A5052588E8}">
      <dgm:prSet/>
      <dgm:spPr/>
      <dgm:t>
        <a:bodyPr/>
        <a:lstStyle/>
        <a:p>
          <a:endParaRPr lang="en-US"/>
        </a:p>
      </dgm:t>
    </dgm:pt>
    <dgm:pt modelId="{0CF6D174-3A52-4584-B7ED-9E40EA8564BE}" type="sibTrans" cxnId="{3373100E-0340-4178-98C2-20A5052588E8}">
      <dgm:prSet/>
      <dgm:spPr/>
      <dgm:t>
        <a:bodyPr/>
        <a:lstStyle/>
        <a:p>
          <a:endParaRPr lang="en-US"/>
        </a:p>
      </dgm:t>
    </dgm:pt>
    <dgm:pt modelId="{33374E47-FF8F-4B07-8729-A4A3D26BB18F}">
      <dgm:prSet custT="1"/>
      <dgm:spPr/>
      <dgm:t>
        <a:bodyPr/>
        <a:lstStyle/>
        <a:p>
          <a:r>
            <a:rPr lang="zh-TW" sz="1200" dirty="0"/>
            <a:t>助理</a:t>
          </a:r>
          <a:r>
            <a:rPr lang="en-US" sz="1200" dirty="0"/>
            <a:t>PM</a:t>
          </a:r>
          <a:r>
            <a:rPr lang="zh-TW" sz="1200" dirty="0"/>
            <a:t>、實習助理</a:t>
          </a:r>
          <a:r>
            <a:rPr lang="en-US" sz="1200" dirty="0"/>
            <a:t>PM</a:t>
          </a:r>
        </a:p>
      </dgm:t>
    </dgm:pt>
    <dgm:pt modelId="{1C023C66-C684-401E-BCC2-CB6811E40D4F}" type="parTrans" cxnId="{CAAD0A0B-4F6C-4D15-86FA-5734FB102EDC}">
      <dgm:prSet/>
      <dgm:spPr/>
      <dgm:t>
        <a:bodyPr/>
        <a:lstStyle/>
        <a:p>
          <a:endParaRPr lang="en-US"/>
        </a:p>
      </dgm:t>
    </dgm:pt>
    <dgm:pt modelId="{3AF28081-EF04-43F2-A065-18CC9A2019DA}" type="sibTrans" cxnId="{CAAD0A0B-4F6C-4D15-86FA-5734FB102EDC}">
      <dgm:prSet/>
      <dgm:spPr/>
      <dgm:t>
        <a:bodyPr/>
        <a:lstStyle/>
        <a:p>
          <a:endParaRPr lang="en-US"/>
        </a:p>
      </dgm:t>
    </dgm:pt>
    <dgm:pt modelId="{72703EFE-A650-49A1-B0F0-C61AC64A7E34}">
      <dgm:prSet custT="1"/>
      <dgm:spPr/>
      <dgm:t>
        <a:bodyPr/>
        <a:lstStyle/>
        <a:p>
          <a:r>
            <a:rPr lang="zh-TW" sz="1200" dirty="0"/>
            <a:t>工作內容 </a:t>
          </a:r>
          <a:r>
            <a:rPr lang="en-US" sz="1200" dirty="0"/>
            <a:t>: </a:t>
          </a:r>
          <a:r>
            <a:rPr lang="zh-TW" sz="1200" dirty="0"/>
            <a:t>配合大</a:t>
          </a:r>
          <a:r>
            <a:rPr lang="en-US" sz="1200" dirty="0"/>
            <a:t>PM</a:t>
          </a:r>
          <a:r>
            <a:rPr lang="zh-TW" sz="1200" dirty="0"/>
            <a:t>定期產出專案管理報表、協助溝通協調與專案</a:t>
          </a:r>
          <a:r>
            <a:rPr lang="en-US" sz="1200" dirty="0" err="1"/>
            <a:t>Todoist</a:t>
          </a:r>
          <a:r>
            <a:rPr lang="en-US" sz="1200" dirty="0"/>
            <a:t> </a:t>
          </a:r>
          <a:r>
            <a:rPr lang="zh-TW" sz="1200" dirty="0"/>
            <a:t>追蹤與管理</a:t>
          </a:r>
          <a:endParaRPr lang="en-US" sz="1200" dirty="0"/>
        </a:p>
      </dgm:t>
    </dgm:pt>
    <dgm:pt modelId="{C33280C2-D86D-4A66-969C-59CD46E725AD}" type="parTrans" cxnId="{29A17055-30FA-45CA-B921-D849B6C40FF5}">
      <dgm:prSet/>
      <dgm:spPr/>
      <dgm:t>
        <a:bodyPr/>
        <a:lstStyle/>
        <a:p>
          <a:endParaRPr lang="en-US"/>
        </a:p>
      </dgm:t>
    </dgm:pt>
    <dgm:pt modelId="{AC0DD317-3497-4538-B730-D8FA1653EAFF}" type="sibTrans" cxnId="{29A17055-30FA-45CA-B921-D849B6C40FF5}">
      <dgm:prSet/>
      <dgm:spPr/>
      <dgm:t>
        <a:bodyPr/>
        <a:lstStyle/>
        <a:p>
          <a:endParaRPr lang="en-US"/>
        </a:p>
      </dgm:t>
    </dgm:pt>
    <dgm:pt modelId="{4AD383B2-4788-4325-AEC5-3AF70FC27E50}">
      <dgm:prSet custT="1"/>
      <dgm:spPr/>
      <dgm:t>
        <a:bodyPr/>
        <a:lstStyle/>
        <a:p>
          <a:r>
            <a:rPr lang="zh-TW" altLang="en-US" sz="1200" dirty="0"/>
            <a:t>實習天數 </a:t>
          </a:r>
          <a:r>
            <a:rPr lang="en-US" altLang="zh-TW" sz="1200" dirty="0"/>
            <a:t>: </a:t>
          </a:r>
          <a:r>
            <a:rPr lang="en-US" sz="1200" dirty="0"/>
            <a:t>3-5</a:t>
          </a:r>
          <a:r>
            <a:rPr lang="zh-TW" altLang="en-US" sz="1200" dirty="0"/>
            <a:t>天</a:t>
          </a:r>
          <a:r>
            <a:rPr lang="en-US" altLang="zh-TW" sz="1200" dirty="0"/>
            <a:t>/</a:t>
          </a:r>
          <a:r>
            <a:rPr lang="zh-TW" altLang="en-US" sz="1200" dirty="0"/>
            <a:t>週為佳</a:t>
          </a:r>
          <a:endParaRPr lang="en-US" sz="1200" dirty="0"/>
        </a:p>
      </dgm:t>
    </dgm:pt>
    <dgm:pt modelId="{3BCCEFEE-E46C-4038-AB82-584A3D7057E7}" type="parTrans" cxnId="{1CCBFB63-57F3-44E4-B2B1-A2FF03567D94}">
      <dgm:prSet/>
      <dgm:spPr/>
      <dgm:t>
        <a:bodyPr/>
        <a:lstStyle/>
        <a:p>
          <a:endParaRPr lang="zh-TW" altLang="en-US"/>
        </a:p>
      </dgm:t>
    </dgm:pt>
    <dgm:pt modelId="{769C2313-04CF-4598-9875-57E437A18990}" type="sibTrans" cxnId="{1CCBFB63-57F3-44E4-B2B1-A2FF03567D94}">
      <dgm:prSet/>
      <dgm:spPr/>
      <dgm:t>
        <a:bodyPr/>
        <a:lstStyle/>
        <a:p>
          <a:endParaRPr lang="zh-TW" altLang="en-US"/>
        </a:p>
      </dgm:t>
    </dgm:pt>
    <dgm:pt modelId="{9ED64E14-651C-4B88-B806-B870664B3C49}">
      <dgm:prSet custT="1"/>
      <dgm:spPr/>
      <dgm:t>
        <a:bodyPr/>
        <a:lstStyle/>
        <a:p>
          <a:r>
            <a:rPr lang="zh-TW" altLang="en-US" sz="1200" dirty="0"/>
            <a:t>實習天數 </a:t>
          </a:r>
          <a:r>
            <a:rPr lang="en-US" altLang="zh-TW" sz="1200" dirty="0"/>
            <a:t>: </a:t>
          </a:r>
          <a:r>
            <a:rPr lang="en-US" sz="1200" dirty="0"/>
            <a:t>3-5</a:t>
          </a:r>
          <a:r>
            <a:rPr lang="zh-TW" altLang="en-US" sz="1200" dirty="0"/>
            <a:t>天</a:t>
          </a:r>
          <a:r>
            <a:rPr lang="en-US" altLang="zh-TW" sz="1200" dirty="0"/>
            <a:t>/</a:t>
          </a:r>
          <a:r>
            <a:rPr lang="zh-TW" altLang="en-US" sz="1200" dirty="0"/>
            <a:t>週為佳</a:t>
          </a:r>
          <a:endParaRPr lang="en-US" sz="1200" dirty="0"/>
        </a:p>
      </dgm:t>
    </dgm:pt>
    <dgm:pt modelId="{BDFDF837-6048-4C5E-8E09-DF75BD37CF73}" type="parTrans" cxnId="{CDA25294-8FD1-423E-959A-966618C8C7C4}">
      <dgm:prSet/>
      <dgm:spPr/>
      <dgm:t>
        <a:bodyPr/>
        <a:lstStyle/>
        <a:p>
          <a:endParaRPr lang="zh-TW" altLang="en-US"/>
        </a:p>
      </dgm:t>
    </dgm:pt>
    <dgm:pt modelId="{4C5FADBD-9E0C-4256-B8BD-08AFD804ECFC}" type="sibTrans" cxnId="{CDA25294-8FD1-423E-959A-966618C8C7C4}">
      <dgm:prSet/>
      <dgm:spPr/>
      <dgm:t>
        <a:bodyPr/>
        <a:lstStyle/>
        <a:p>
          <a:endParaRPr lang="zh-TW" altLang="en-US"/>
        </a:p>
      </dgm:t>
    </dgm:pt>
    <dgm:pt modelId="{8E821216-D449-4EA3-BE09-A4EF2F14EE4A}">
      <dgm:prSet custT="1"/>
      <dgm:spPr/>
      <dgm:t>
        <a:bodyPr/>
        <a:lstStyle/>
        <a:p>
          <a:r>
            <a:rPr lang="zh-TW" altLang="en-US" sz="1200" dirty="0"/>
            <a:t>製作測試情境與案例，協助開發階段驗測案例對應功能，確保系統交付品質</a:t>
          </a:r>
        </a:p>
      </dgm:t>
    </dgm:pt>
    <dgm:pt modelId="{D54431E3-2FBE-44F5-B4EE-521392EFD9B6}" type="parTrans" cxnId="{69C4C82C-D565-49CC-BD24-28E700FB948F}">
      <dgm:prSet/>
      <dgm:spPr/>
      <dgm:t>
        <a:bodyPr/>
        <a:lstStyle/>
        <a:p>
          <a:endParaRPr lang="zh-TW" altLang="en-US"/>
        </a:p>
      </dgm:t>
    </dgm:pt>
    <dgm:pt modelId="{47D7792B-0133-460F-AEF0-8771BF77375F}" type="sibTrans" cxnId="{69C4C82C-D565-49CC-BD24-28E700FB948F}">
      <dgm:prSet/>
      <dgm:spPr/>
      <dgm:t>
        <a:bodyPr/>
        <a:lstStyle/>
        <a:p>
          <a:endParaRPr lang="zh-TW" altLang="en-US"/>
        </a:p>
      </dgm:t>
    </dgm:pt>
    <dgm:pt modelId="{CA713A80-A45C-4D27-95B0-096F999B87E3}" type="pres">
      <dgm:prSet presAssocID="{EB414946-7254-43DD-84D1-E86F3F962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B87920-A214-47DC-AE38-6A471F73151D}" type="pres">
      <dgm:prSet presAssocID="{271904A5-CB08-4B7D-9171-C2D1F07432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025F8C-3F78-4809-AE57-DD0135FE0AA0}" type="pres">
      <dgm:prSet presAssocID="{271904A5-CB08-4B7D-9171-C2D1F07432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F6CFE-18DA-4AA2-B0DD-BEDE0C1BE9D3}" type="pres">
      <dgm:prSet presAssocID="{25015691-E62E-46BF-ABB9-E39430DF91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5B39E2-16C9-4E6F-9C77-9F30A7EB6183}" type="pres">
      <dgm:prSet presAssocID="{25015691-E62E-46BF-ABB9-E39430DF91ED}" presName="childText" presStyleLbl="revTx" presStyleIdx="1" presStyleCnt="2" custScaleY="1292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4B7115-4BEA-4E9B-B228-58F7184E6F06}" srcId="{271904A5-CB08-4B7D-9171-C2D1F074320B}" destId="{1370F061-83C3-4680-A869-8C3BEDC1D7D0}" srcOrd="1" destOrd="0" parTransId="{A0FAA941-159C-4221-83C2-36905E225526}" sibTransId="{9331F129-05A8-45C7-83A3-E98A8BCF74B8}"/>
    <dgm:cxn modelId="{F50FDC3F-EC60-4801-8F82-D6A290F377F7}" type="presOf" srcId="{EB414946-7254-43DD-84D1-E86F3F96222B}" destId="{CA713A80-A45C-4D27-95B0-096F999B87E3}" srcOrd="0" destOrd="0" presId="urn:microsoft.com/office/officeart/2005/8/layout/vList2"/>
    <dgm:cxn modelId="{794056F3-C31B-4A22-9801-3571BAA43E47}" type="presOf" srcId="{1370F061-83C3-4680-A869-8C3BEDC1D7D0}" destId="{32025F8C-3F78-4809-AE57-DD0135FE0AA0}" srcOrd="0" destOrd="1" presId="urn:microsoft.com/office/officeart/2005/8/layout/vList2"/>
    <dgm:cxn modelId="{0B7F1FF9-4458-4BF8-AC06-3F1AEBF4EEF4}" type="presOf" srcId="{271904A5-CB08-4B7D-9171-C2D1F074320B}" destId="{1BB87920-A214-47DC-AE38-6A471F73151D}" srcOrd="0" destOrd="0" presId="urn:microsoft.com/office/officeart/2005/8/layout/vList2"/>
    <dgm:cxn modelId="{29A17055-30FA-45CA-B921-D849B6C40FF5}" srcId="{25015691-E62E-46BF-ABB9-E39430DF91ED}" destId="{72703EFE-A650-49A1-B0F0-C61AC64A7E34}" srcOrd="1" destOrd="0" parTransId="{C33280C2-D86D-4A66-969C-59CD46E725AD}" sibTransId="{AC0DD317-3497-4538-B730-D8FA1653EAFF}"/>
    <dgm:cxn modelId="{D076582D-7B5A-4CE3-A0ED-F8AE5A293875}" type="presOf" srcId="{8E821216-D449-4EA3-BE09-A4EF2F14EE4A}" destId="{32025F8C-3F78-4809-AE57-DD0135FE0AA0}" srcOrd="0" destOrd="3" presId="urn:microsoft.com/office/officeart/2005/8/layout/vList2"/>
    <dgm:cxn modelId="{EB0F20D9-1446-41F6-8913-AC6715B7C06A}" type="presOf" srcId="{9ED64E14-651C-4B88-B806-B870664B3C49}" destId="{905B39E2-16C9-4E6F-9C77-9F30A7EB6183}" srcOrd="0" destOrd="2" presId="urn:microsoft.com/office/officeart/2005/8/layout/vList2"/>
    <dgm:cxn modelId="{CAAD0A0B-4F6C-4D15-86FA-5734FB102EDC}" srcId="{25015691-E62E-46BF-ABB9-E39430DF91ED}" destId="{33374E47-FF8F-4B07-8729-A4A3D26BB18F}" srcOrd="0" destOrd="0" parTransId="{1C023C66-C684-401E-BCC2-CB6811E40D4F}" sibTransId="{3AF28081-EF04-43F2-A065-18CC9A2019DA}"/>
    <dgm:cxn modelId="{1CCBFB63-57F3-44E4-B2B1-A2FF03567D94}" srcId="{271904A5-CB08-4B7D-9171-C2D1F074320B}" destId="{4AD383B2-4788-4325-AEC5-3AF70FC27E50}" srcOrd="2" destOrd="0" parTransId="{3BCCEFEE-E46C-4038-AB82-584A3D7057E7}" sibTransId="{769C2313-04CF-4598-9875-57E437A18990}"/>
    <dgm:cxn modelId="{69C4C82C-D565-49CC-BD24-28E700FB948F}" srcId="{1370F061-83C3-4680-A869-8C3BEDC1D7D0}" destId="{8E821216-D449-4EA3-BE09-A4EF2F14EE4A}" srcOrd="1" destOrd="0" parTransId="{D54431E3-2FBE-44F5-B4EE-521392EFD9B6}" sibTransId="{47D7792B-0133-460F-AEF0-8771BF77375F}"/>
    <dgm:cxn modelId="{CDA25294-8FD1-423E-959A-966618C8C7C4}" srcId="{25015691-E62E-46BF-ABB9-E39430DF91ED}" destId="{9ED64E14-651C-4B88-B806-B870664B3C49}" srcOrd="2" destOrd="0" parTransId="{BDFDF837-6048-4C5E-8E09-DF75BD37CF73}" sibTransId="{4C5FADBD-9E0C-4256-B8BD-08AFD804ECFC}"/>
    <dgm:cxn modelId="{CE3F4332-DC9A-42E6-A67A-7DA7855277CF}" type="presOf" srcId="{CDC5AECF-9784-457A-9CA2-2633E7806FF3}" destId="{32025F8C-3F78-4809-AE57-DD0135FE0AA0}" srcOrd="0" destOrd="2" presId="urn:microsoft.com/office/officeart/2005/8/layout/vList2"/>
    <dgm:cxn modelId="{9FDF7527-8B0E-4F66-AA2E-EA39C8A21E50}" type="presOf" srcId="{25015691-E62E-46BF-ABB9-E39430DF91ED}" destId="{B3CF6CFE-18DA-4AA2-B0DD-BEDE0C1BE9D3}" srcOrd="0" destOrd="0" presId="urn:microsoft.com/office/officeart/2005/8/layout/vList2"/>
    <dgm:cxn modelId="{0BEC6FFF-8F07-4368-9CE9-CBA719716BD2}" type="presOf" srcId="{72703EFE-A650-49A1-B0F0-C61AC64A7E34}" destId="{905B39E2-16C9-4E6F-9C77-9F30A7EB6183}" srcOrd="0" destOrd="1" presId="urn:microsoft.com/office/officeart/2005/8/layout/vList2"/>
    <dgm:cxn modelId="{3E7DAFCD-66CE-4135-81AD-97334EBB0202}" type="presOf" srcId="{C11C4B13-E0C0-4C26-9B57-8A11F04D0CE7}" destId="{32025F8C-3F78-4809-AE57-DD0135FE0AA0}" srcOrd="0" destOrd="0" presId="urn:microsoft.com/office/officeart/2005/8/layout/vList2"/>
    <dgm:cxn modelId="{DFD98B97-5B56-4A5A-9C16-8077843A27D1}" srcId="{1370F061-83C3-4680-A869-8C3BEDC1D7D0}" destId="{CDC5AECF-9784-457A-9CA2-2633E7806FF3}" srcOrd="0" destOrd="0" parTransId="{529525F6-1063-4DC5-8BB2-78458CBD37C3}" sibTransId="{94EA7AD5-4332-44F0-B8E8-0DDBA38C1E4A}"/>
    <dgm:cxn modelId="{3373100E-0340-4178-98C2-20A5052588E8}" srcId="{EB414946-7254-43DD-84D1-E86F3F96222B}" destId="{25015691-E62E-46BF-ABB9-E39430DF91ED}" srcOrd="1" destOrd="0" parTransId="{AA27A5D7-BE77-4E6F-A228-D68543B195EB}" sibTransId="{0CF6D174-3A52-4584-B7ED-9E40EA8564BE}"/>
    <dgm:cxn modelId="{B8504903-CFD8-450B-9D53-6954CA00FDCD}" type="presOf" srcId="{33374E47-FF8F-4B07-8729-A4A3D26BB18F}" destId="{905B39E2-16C9-4E6F-9C77-9F30A7EB6183}" srcOrd="0" destOrd="0" presId="urn:microsoft.com/office/officeart/2005/8/layout/vList2"/>
    <dgm:cxn modelId="{4E22EB5D-3FEA-4E9C-9D8B-7158CCD04A6A}" type="presOf" srcId="{4AD383B2-4788-4325-AEC5-3AF70FC27E50}" destId="{32025F8C-3F78-4809-AE57-DD0135FE0AA0}" srcOrd="0" destOrd="4" presId="urn:microsoft.com/office/officeart/2005/8/layout/vList2"/>
    <dgm:cxn modelId="{F12F59EC-F95C-4B22-B455-A791BA7457F5}" srcId="{271904A5-CB08-4B7D-9171-C2D1F074320B}" destId="{C11C4B13-E0C0-4C26-9B57-8A11F04D0CE7}" srcOrd="0" destOrd="0" parTransId="{FD5CC4C9-A6DC-45BF-9850-7A837D14352C}" sibTransId="{93D77B75-CD77-42AE-86B1-06553CF03437}"/>
    <dgm:cxn modelId="{BD924A7F-7616-4721-A077-70436ACB2B4A}" srcId="{EB414946-7254-43DD-84D1-E86F3F96222B}" destId="{271904A5-CB08-4B7D-9171-C2D1F074320B}" srcOrd="0" destOrd="0" parTransId="{B1E6E1C8-DF13-4370-8B14-B1679269C507}" sibTransId="{F782C125-2548-4BC2-9322-2D9967900616}"/>
    <dgm:cxn modelId="{429642C3-EA29-42E9-96AA-2C02A5573E2B}" type="presParOf" srcId="{CA713A80-A45C-4D27-95B0-096F999B87E3}" destId="{1BB87920-A214-47DC-AE38-6A471F73151D}" srcOrd="0" destOrd="0" presId="urn:microsoft.com/office/officeart/2005/8/layout/vList2"/>
    <dgm:cxn modelId="{DBBEBFD6-0187-4DE7-84E7-F62B02C863C6}" type="presParOf" srcId="{CA713A80-A45C-4D27-95B0-096F999B87E3}" destId="{32025F8C-3F78-4809-AE57-DD0135FE0AA0}" srcOrd="1" destOrd="0" presId="urn:microsoft.com/office/officeart/2005/8/layout/vList2"/>
    <dgm:cxn modelId="{1B37EBAA-0CB4-485C-BE68-11D0C8C8FC3B}" type="presParOf" srcId="{CA713A80-A45C-4D27-95B0-096F999B87E3}" destId="{B3CF6CFE-18DA-4AA2-B0DD-BEDE0C1BE9D3}" srcOrd="2" destOrd="0" presId="urn:microsoft.com/office/officeart/2005/8/layout/vList2"/>
    <dgm:cxn modelId="{DD0ED4B4-8FD3-4043-8B15-6F0A4C8AB197}" type="presParOf" srcId="{CA713A80-A45C-4D27-95B0-096F999B87E3}" destId="{905B39E2-16C9-4E6F-9C77-9F30A7EB61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87920-A214-47DC-AE38-6A471F73151D}">
      <dsp:nvSpPr>
        <dsp:cNvPr id="0" name=""/>
        <dsp:cNvSpPr/>
      </dsp:nvSpPr>
      <dsp:spPr>
        <a:xfrm>
          <a:off x="0" y="2777"/>
          <a:ext cx="3734337" cy="470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/>
            <a:t>導入顧問</a:t>
          </a:r>
          <a:r>
            <a:rPr lang="en-US" sz="1500" b="1" kern="1200" dirty="0"/>
            <a:t>(</a:t>
          </a:r>
          <a:r>
            <a:rPr lang="zh-TW" sz="1500" b="1" kern="1200" dirty="0"/>
            <a:t> 管</a:t>
          </a:r>
          <a:r>
            <a:rPr lang="zh-TW" altLang="en-US" sz="1500" b="1" kern="1200" dirty="0"/>
            <a:t>理學院</a:t>
          </a:r>
          <a:r>
            <a:rPr lang="zh-TW" sz="1500" b="1" kern="1200" dirty="0"/>
            <a:t>、</a:t>
          </a:r>
          <a:r>
            <a:rPr lang="zh-TW" altLang="en-US" sz="1500" b="1" kern="1200" dirty="0"/>
            <a:t>金融科技學院</a:t>
          </a:r>
          <a:r>
            <a:rPr lang="en-US" sz="1500" b="1" kern="1200" dirty="0"/>
            <a:t>)</a:t>
          </a:r>
          <a:endParaRPr lang="en-US" sz="1500" kern="1200" dirty="0"/>
        </a:p>
      </dsp:txBody>
      <dsp:txXfrm>
        <a:off x="22971" y="25748"/>
        <a:ext cx="3688395" cy="424617"/>
      </dsp:txXfrm>
    </dsp:sp>
    <dsp:sp modelId="{32025F8C-3F78-4809-AE57-DD0135FE0AA0}">
      <dsp:nvSpPr>
        <dsp:cNvPr id="0" name=""/>
        <dsp:cNvSpPr/>
      </dsp:nvSpPr>
      <dsp:spPr>
        <a:xfrm>
          <a:off x="0" y="473337"/>
          <a:ext cx="3734337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200" kern="1200" dirty="0"/>
            <a:t>助理顧問、實習顧問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200" kern="1200" dirty="0"/>
            <a:t>工作內容</a:t>
          </a:r>
          <a:r>
            <a:rPr lang="en-US" sz="1200" kern="1200" dirty="0"/>
            <a:t>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200" kern="1200" dirty="0"/>
            <a:t>銀行作業流程梳理，</a:t>
          </a:r>
          <a:r>
            <a:rPr lang="zh-TW" altLang="en-US" sz="1200" kern="1200" dirty="0"/>
            <a:t>規劃未來系統作業與流程架構，</a:t>
          </a:r>
          <a:r>
            <a:rPr lang="zh-TW" sz="1200" kern="1200" dirty="0"/>
            <a:t>產出梳理報告書</a:t>
          </a:r>
          <a:r>
            <a:rPr lang="zh-TW" altLang="en-US" sz="1200" kern="1200" dirty="0"/>
            <a:t>，做為系統功能需求討論依據，進而完成系統規格確認書。新系統將依此設計開發及導入。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/>
            <a:t>製作測試情境與案例，協助開發階段驗測案例對應功能，確保系統交付品質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/>
            <a:t>實習天數 </a:t>
          </a:r>
          <a:r>
            <a:rPr lang="en-US" altLang="zh-TW" sz="1200" kern="1200" dirty="0"/>
            <a:t>: </a:t>
          </a:r>
          <a:r>
            <a:rPr lang="en-US" sz="1200" kern="1200" dirty="0"/>
            <a:t>3-5</a:t>
          </a:r>
          <a:r>
            <a:rPr lang="zh-TW" altLang="en-US" sz="1200" kern="1200" dirty="0"/>
            <a:t>天</a:t>
          </a:r>
          <a:r>
            <a:rPr lang="en-US" altLang="zh-TW" sz="1200" kern="1200" dirty="0"/>
            <a:t>/</a:t>
          </a:r>
          <a:r>
            <a:rPr lang="zh-TW" altLang="en-US" sz="1200" kern="1200" dirty="0"/>
            <a:t>週為佳</a:t>
          </a:r>
          <a:endParaRPr lang="en-US" sz="1200" kern="1200" dirty="0"/>
        </a:p>
      </dsp:txBody>
      <dsp:txXfrm>
        <a:off x="0" y="473337"/>
        <a:ext cx="3734337" cy="2421900"/>
      </dsp:txXfrm>
    </dsp:sp>
    <dsp:sp modelId="{B3CF6CFE-18DA-4AA2-B0DD-BEDE0C1BE9D3}">
      <dsp:nvSpPr>
        <dsp:cNvPr id="0" name=""/>
        <dsp:cNvSpPr/>
      </dsp:nvSpPr>
      <dsp:spPr>
        <a:xfrm>
          <a:off x="0" y="2895237"/>
          <a:ext cx="3734337" cy="4705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/>
            <a:t>專案管理</a:t>
          </a:r>
          <a:r>
            <a:rPr lang="en-US" sz="1500" b="1" kern="1200" dirty="0"/>
            <a:t>(</a:t>
          </a:r>
          <a:r>
            <a:rPr lang="zh-TW" sz="1500" b="1" kern="1200" dirty="0"/>
            <a:t> 管</a:t>
          </a:r>
          <a:r>
            <a:rPr lang="zh-TW" altLang="en-US" sz="1500" b="1" kern="1200" dirty="0"/>
            <a:t>理學院</a:t>
          </a:r>
          <a:r>
            <a:rPr lang="zh-TW" sz="1500" b="1" kern="1200" dirty="0"/>
            <a:t>、</a:t>
          </a:r>
          <a:r>
            <a:rPr lang="zh-TW" altLang="en-US" sz="1500" b="1" kern="1200" dirty="0"/>
            <a:t>金融科技學院</a:t>
          </a:r>
          <a:r>
            <a:rPr lang="en-US" sz="1500" b="1" kern="1200" dirty="0"/>
            <a:t>)</a:t>
          </a:r>
          <a:endParaRPr lang="en-US" sz="1500" kern="1200" dirty="0"/>
        </a:p>
      </dsp:txBody>
      <dsp:txXfrm>
        <a:off x="22971" y="2918208"/>
        <a:ext cx="3688395" cy="424617"/>
      </dsp:txXfrm>
    </dsp:sp>
    <dsp:sp modelId="{905B39E2-16C9-4E6F-9C77-9F30A7EB6183}">
      <dsp:nvSpPr>
        <dsp:cNvPr id="0" name=""/>
        <dsp:cNvSpPr/>
      </dsp:nvSpPr>
      <dsp:spPr>
        <a:xfrm>
          <a:off x="0" y="3365796"/>
          <a:ext cx="3734337" cy="140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200" kern="1200" dirty="0"/>
            <a:t>助理</a:t>
          </a:r>
          <a:r>
            <a:rPr lang="en-US" sz="1200" kern="1200" dirty="0"/>
            <a:t>PM</a:t>
          </a:r>
          <a:r>
            <a:rPr lang="zh-TW" sz="1200" kern="1200" dirty="0"/>
            <a:t>、實習助理</a:t>
          </a:r>
          <a:r>
            <a:rPr lang="en-US" sz="1200" kern="1200" dirty="0"/>
            <a:t>PM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200" kern="1200" dirty="0"/>
            <a:t>工作內容 </a:t>
          </a:r>
          <a:r>
            <a:rPr lang="en-US" sz="1200" kern="1200" dirty="0"/>
            <a:t>: </a:t>
          </a:r>
          <a:r>
            <a:rPr lang="zh-TW" sz="1200" kern="1200" dirty="0"/>
            <a:t>配合大</a:t>
          </a:r>
          <a:r>
            <a:rPr lang="en-US" sz="1200" kern="1200" dirty="0"/>
            <a:t>PM</a:t>
          </a:r>
          <a:r>
            <a:rPr lang="zh-TW" sz="1200" kern="1200" dirty="0"/>
            <a:t>定期產出專案管理報表、協助溝通協調與專案</a:t>
          </a:r>
          <a:r>
            <a:rPr lang="en-US" sz="1200" kern="1200" dirty="0" err="1"/>
            <a:t>Todoist</a:t>
          </a:r>
          <a:r>
            <a:rPr lang="en-US" sz="1200" kern="1200" dirty="0"/>
            <a:t> </a:t>
          </a:r>
          <a:r>
            <a:rPr lang="zh-TW" sz="1200" kern="1200" dirty="0"/>
            <a:t>追蹤與管理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200" kern="1200" dirty="0"/>
            <a:t>實習天數 </a:t>
          </a:r>
          <a:r>
            <a:rPr lang="en-US" altLang="zh-TW" sz="1200" kern="1200" dirty="0"/>
            <a:t>: </a:t>
          </a:r>
          <a:r>
            <a:rPr lang="en-US" sz="1200" kern="1200" dirty="0"/>
            <a:t>3-5</a:t>
          </a:r>
          <a:r>
            <a:rPr lang="zh-TW" altLang="en-US" sz="1200" kern="1200" dirty="0"/>
            <a:t>天</a:t>
          </a:r>
          <a:r>
            <a:rPr lang="en-US" altLang="zh-TW" sz="1200" kern="1200" dirty="0"/>
            <a:t>/</a:t>
          </a:r>
          <a:r>
            <a:rPr lang="zh-TW" altLang="en-US" sz="1200" kern="1200" dirty="0"/>
            <a:t>週為佳</a:t>
          </a:r>
          <a:endParaRPr lang="en-US" sz="1200" kern="1200" dirty="0"/>
        </a:p>
      </dsp:txBody>
      <dsp:txXfrm>
        <a:off x="0" y="3365796"/>
        <a:ext cx="3734337" cy="1405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2ABD1-2CF0-F04F-9591-92E2DC285D9E}" type="datetimeFigureOut">
              <a:rPr kumimoji="1" lang="zh-TW" altLang="en-US" smtClean="0"/>
              <a:t>2022/11/2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1657-56C9-6444-A303-32B477336A9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001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7760547e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7760547e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7760547e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51657-56C9-6444-A303-32B477336A91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470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96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1363" indent="-284163" defTabSz="696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1413" indent="-227013" defTabSz="696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98613" indent="-227013" defTabSz="696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5813" indent="-227013" defTabSz="696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3013" indent="-227013" defTabSz="696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0213" indent="-227013" defTabSz="696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7413" indent="-227013" defTabSz="696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4613" indent="-227013" defTabSz="696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F167DEC-2716-448F-B522-D4BD5B7BD28E}" type="slidenum">
              <a:rPr lang="en-US" altLang="zh-TW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1945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1587" y="5122603"/>
            <a:ext cx="5388416" cy="485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002" tIns="46999" rIns="94002" bIns="469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19461" name="投影片編號版面配置區 3"/>
          <p:cNvSpPr txBox="1">
            <a:spLocks noGrp="1"/>
          </p:cNvSpPr>
          <p:nvPr/>
        </p:nvSpPr>
        <p:spPr bwMode="auto">
          <a:xfrm>
            <a:off x="3812470" y="10243482"/>
            <a:ext cx="2917546" cy="5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2" tIns="46999" rIns="94002" bIns="46999" anchor="b"/>
          <a:lstStyle>
            <a:lvl1pPr defTabSz="9398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398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398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398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398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350B78-A7D9-4998-A2C6-210E5741CA55}" type="slidenum">
              <a:rPr lang="en-US" altLang="zh-TW" sz="130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zh-TW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4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3E5C-268B-4BBF-96AD-4CE91346508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98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3E5C-268B-4BBF-96AD-4CE91346508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90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7760547e0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17760547e0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7760547e04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7760547e0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17760547e0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簡述：保證服務品質，導入很多SOP，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17760547e04_0_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2022/10/20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0" name="Google Shape;360;g17760547e0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7760547e0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7760547e0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17760547e04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7760547e0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7760547e04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7760547e04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7760547e0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17760547e04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17760547e04_0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5.png"/><Relationship Id="rId5" Type="http://schemas.openxmlformats.org/officeDocument/2006/relationships/hyperlink" Target="http://www.cloudgss.com/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0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www.cloudgss.com/" TargetMode="Externa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室內, 天花板, 窗戶, 白色 的圖片&#10;&#10;自動產生的描述">
            <a:extLst>
              <a:ext uri="{FF2B5EF4-FFF2-40B4-BE49-F238E27FC236}">
                <a16:creationId xmlns:a16="http://schemas.microsoft.com/office/drawing/2014/main" id="{340A8C8F-ED4B-F741-B8BB-B2390E965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7" y="1"/>
            <a:ext cx="6471914" cy="51435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CCF57AD-C99A-844D-8D86-B8D01A3160C9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14" name="手繪多邊形 13">
            <a:extLst>
              <a:ext uri="{FF2B5EF4-FFF2-40B4-BE49-F238E27FC236}">
                <a16:creationId xmlns:a16="http://schemas.microsoft.com/office/drawing/2014/main" id="{22A181BC-D622-2A49-B84F-6CD23E5C9BB7}"/>
              </a:ext>
            </a:extLst>
          </p:cNvPr>
          <p:cNvSpPr/>
          <p:nvPr userDrawn="1"/>
        </p:nvSpPr>
        <p:spPr>
          <a:xfrm>
            <a:off x="-1" y="-4092"/>
            <a:ext cx="6637212" cy="5151734"/>
          </a:xfrm>
          <a:custGeom>
            <a:avLst/>
            <a:gdLst>
              <a:gd name="connsiteX0" fmla="*/ 0 w 6637212"/>
              <a:gd name="connsiteY0" fmla="*/ 0 h 5151734"/>
              <a:gd name="connsiteX1" fmla="*/ 6637212 w 6637212"/>
              <a:gd name="connsiteY1" fmla="*/ 721 h 5151734"/>
              <a:gd name="connsiteX2" fmla="*/ 4333676 w 6637212"/>
              <a:gd name="connsiteY2" fmla="*/ 5151734 h 5151734"/>
              <a:gd name="connsiteX3" fmla="*/ 0 w 6637212"/>
              <a:gd name="connsiteY3" fmla="*/ 5151734 h 5151734"/>
              <a:gd name="connsiteX4" fmla="*/ 0 w 6637212"/>
              <a:gd name="connsiteY4" fmla="*/ 0 h 515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212" h="5151734">
                <a:moveTo>
                  <a:pt x="0" y="0"/>
                </a:moveTo>
                <a:lnTo>
                  <a:pt x="6637212" y="721"/>
                </a:lnTo>
                <a:lnTo>
                  <a:pt x="4333676" y="5151734"/>
                </a:lnTo>
                <a:lnTo>
                  <a:pt x="0" y="51517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63EDD1-3EBD-C744-B2FC-C50F63457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201321" y="-819618"/>
            <a:ext cx="4027000" cy="4027000"/>
          </a:xfrm>
          <a:prstGeom prst="rect">
            <a:avLst/>
          </a:prstGeom>
        </p:spPr>
      </p:pic>
      <p:sp useBgFill="1">
        <p:nvSpPr>
          <p:cNvPr id="16" name="手繪多邊形 15">
            <a:extLst>
              <a:ext uri="{FF2B5EF4-FFF2-40B4-BE49-F238E27FC236}">
                <a16:creationId xmlns:a16="http://schemas.microsoft.com/office/drawing/2014/main" id="{2219CDE8-FB7B-A942-90CA-0640E85D9D67}"/>
              </a:ext>
            </a:extLst>
          </p:cNvPr>
          <p:cNvSpPr/>
          <p:nvPr userDrawn="1"/>
        </p:nvSpPr>
        <p:spPr bwMode="white">
          <a:xfrm>
            <a:off x="-1" y="-726"/>
            <a:ext cx="6228323" cy="5144953"/>
          </a:xfrm>
          <a:custGeom>
            <a:avLst/>
            <a:gdLst>
              <a:gd name="connsiteX0" fmla="*/ 6228323 w 6228323"/>
              <a:gd name="connsiteY0" fmla="*/ 0 h 5144953"/>
              <a:gd name="connsiteX1" fmla="*/ 3848866 w 6228323"/>
              <a:gd name="connsiteY1" fmla="*/ 5144953 h 5144953"/>
              <a:gd name="connsiteX2" fmla="*/ 0 w 6228323"/>
              <a:gd name="connsiteY2" fmla="*/ 5144581 h 5144953"/>
              <a:gd name="connsiteX3" fmla="*/ 0 w 6228323"/>
              <a:gd name="connsiteY3" fmla="*/ 2491 h 5144953"/>
              <a:gd name="connsiteX4" fmla="*/ 6228323 w 6228323"/>
              <a:gd name="connsiteY4" fmla="*/ 0 h 51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323" h="5144953">
                <a:moveTo>
                  <a:pt x="6228323" y="0"/>
                </a:moveTo>
                <a:lnTo>
                  <a:pt x="3848866" y="5144953"/>
                </a:lnTo>
                <a:lnTo>
                  <a:pt x="0" y="5144581"/>
                </a:lnTo>
                <a:lnTo>
                  <a:pt x="0" y="2491"/>
                </a:lnTo>
                <a:lnTo>
                  <a:pt x="62283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56" y="841772"/>
            <a:ext cx="5829300" cy="1790700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56" y="2701528"/>
            <a:ext cx="58293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44048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811272"/>
            <a:ext cx="2914650" cy="382145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811272"/>
            <a:ext cx="2914650" cy="382145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57145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59495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49457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>
            <a:extLst>
              <a:ext uri="{FF2B5EF4-FFF2-40B4-BE49-F238E27FC236}">
                <a16:creationId xmlns:a16="http://schemas.microsoft.com/office/drawing/2014/main" id="{D6C091B2-696A-A849-8555-E5B7FC8FE63F}"/>
              </a:ext>
            </a:extLst>
          </p:cNvPr>
          <p:cNvSpPr/>
          <p:nvPr userDrawn="1"/>
        </p:nvSpPr>
        <p:spPr>
          <a:xfrm rot="11888372">
            <a:off x="4887906" y="-253997"/>
            <a:ext cx="1322074" cy="433130"/>
          </a:xfrm>
          <a:custGeom>
            <a:avLst/>
            <a:gdLst>
              <a:gd name="connsiteX0" fmla="*/ 1322074 w 1322074"/>
              <a:gd name="connsiteY0" fmla="*/ 0 h 433130"/>
              <a:gd name="connsiteX1" fmla="*/ 0 w 1322074"/>
              <a:gd name="connsiteY1" fmla="*/ 433130 h 433130"/>
              <a:gd name="connsiteX2" fmla="*/ 0 w 1322074"/>
              <a:gd name="connsiteY2" fmla="*/ 0 h 433130"/>
              <a:gd name="connsiteX3" fmla="*/ 1322074 w 1322074"/>
              <a:gd name="connsiteY3" fmla="*/ 0 h 4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74" h="433130">
                <a:moveTo>
                  <a:pt x="1322074" y="0"/>
                </a:moveTo>
                <a:lnTo>
                  <a:pt x="0" y="433130"/>
                </a:lnTo>
                <a:lnTo>
                  <a:pt x="0" y="0"/>
                </a:lnTo>
                <a:lnTo>
                  <a:pt x="132207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8FED249C-113B-4647-B82E-41A10E241C71}"/>
              </a:ext>
            </a:extLst>
          </p:cNvPr>
          <p:cNvSpPr/>
          <p:nvPr userDrawn="1"/>
        </p:nvSpPr>
        <p:spPr>
          <a:xfrm rot="20530471">
            <a:off x="-84932" y="4123549"/>
            <a:ext cx="1487677" cy="1278339"/>
          </a:xfrm>
          <a:custGeom>
            <a:avLst/>
            <a:gdLst>
              <a:gd name="connsiteX0" fmla="*/ 1487676 w 1487677"/>
              <a:gd name="connsiteY0" fmla="*/ 0 h 1278339"/>
              <a:gd name="connsiteX1" fmla="*/ 1487677 w 1487677"/>
              <a:gd name="connsiteY1" fmla="*/ 1278339 h 1278339"/>
              <a:gd name="connsiteX2" fmla="*/ 0 w 1487677"/>
              <a:gd name="connsiteY2" fmla="*/ 799968 h 1278339"/>
              <a:gd name="connsiteX3" fmla="*/ 257234 w 1487677"/>
              <a:gd name="connsiteY3" fmla="*/ 0 h 1278339"/>
              <a:gd name="connsiteX4" fmla="*/ 1487676 w 1487677"/>
              <a:gd name="connsiteY4" fmla="*/ 0 h 127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677" h="1278339">
                <a:moveTo>
                  <a:pt x="1487676" y="0"/>
                </a:moveTo>
                <a:lnTo>
                  <a:pt x="1487677" y="1278339"/>
                </a:lnTo>
                <a:lnTo>
                  <a:pt x="0" y="799968"/>
                </a:lnTo>
                <a:lnTo>
                  <a:pt x="257234" y="0"/>
                </a:lnTo>
                <a:lnTo>
                  <a:pt x="1487676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7" name="手繪多邊形 6">
            <a:extLst>
              <a:ext uri="{FF2B5EF4-FFF2-40B4-BE49-F238E27FC236}">
                <a16:creationId xmlns:a16="http://schemas.microsoft.com/office/drawing/2014/main" id="{A53BD551-241A-1243-A34D-5188070B62F4}"/>
              </a:ext>
            </a:extLst>
          </p:cNvPr>
          <p:cNvSpPr/>
          <p:nvPr userDrawn="1"/>
        </p:nvSpPr>
        <p:spPr>
          <a:xfrm rot="16800000">
            <a:off x="-1027754" y="780799"/>
            <a:ext cx="2066332" cy="353364"/>
          </a:xfrm>
          <a:custGeom>
            <a:avLst/>
            <a:gdLst>
              <a:gd name="connsiteX0" fmla="*/ 2004025 w 2066332"/>
              <a:gd name="connsiteY0" fmla="*/ 0 h 353364"/>
              <a:gd name="connsiteX1" fmla="*/ 2066332 w 2066332"/>
              <a:gd name="connsiteY1" fmla="*/ 353364 h 353364"/>
              <a:gd name="connsiteX2" fmla="*/ 0 w 2066332"/>
              <a:gd name="connsiteY2" fmla="*/ 353364 h 353364"/>
              <a:gd name="connsiteX3" fmla="*/ 2004025 w 2066332"/>
              <a:gd name="connsiteY3" fmla="*/ 0 h 3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332" h="353364">
                <a:moveTo>
                  <a:pt x="2004025" y="0"/>
                </a:moveTo>
                <a:lnTo>
                  <a:pt x="2066332" y="353364"/>
                </a:lnTo>
                <a:lnTo>
                  <a:pt x="0" y="353364"/>
                </a:lnTo>
                <a:lnTo>
                  <a:pt x="2004025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22850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9846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內, 天花板, 窗戶, 白色 的圖片&#10;&#10;自動產生的描述">
            <a:extLst>
              <a:ext uri="{FF2B5EF4-FFF2-40B4-BE49-F238E27FC236}">
                <a16:creationId xmlns:a16="http://schemas.microsoft.com/office/drawing/2014/main" id="{CD63F3CF-4662-7D42-8DD0-7EE9B6B06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7" y="0"/>
            <a:ext cx="6451512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EA7E2C-2605-CB41-BF2C-FC748DD2924D}"/>
              </a:ext>
            </a:extLst>
          </p:cNvPr>
          <p:cNvSpPr/>
          <p:nvPr userDrawn="1"/>
        </p:nvSpPr>
        <p:spPr>
          <a:xfrm>
            <a:off x="0" y="794"/>
            <a:ext cx="6858000" cy="5142706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6" name="矩形 31">
            <a:extLst>
              <a:ext uri="{FF2B5EF4-FFF2-40B4-BE49-F238E27FC236}">
                <a16:creationId xmlns:a16="http://schemas.microsoft.com/office/drawing/2014/main" id="{2ECEED38-3231-BA49-B86B-EC349377F95E}"/>
              </a:ext>
            </a:extLst>
          </p:cNvPr>
          <p:cNvSpPr/>
          <p:nvPr userDrawn="1"/>
        </p:nvSpPr>
        <p:spPr>
          <a:xfrm>
            <a:off x="-322696" y="501645"/>
            <a:ext cx="7249638" cy="5069001"/>
          </a:xfrm>
          <a:custGeom>
            <a:avLst/>
            <a:gdLst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7592785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4914899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775665"/>
              <a:gd name="connsiteY0" fmla="*/ 13063 h 6348549"/>
              <a:gd name="connsiteX1" fmla="*/ 7775665 w 7775665"/>
              <a:gd name="connsiteY1" fmla="*/ 0 h 6348549"/>
              <a:gd name="connsiteX2" fmla="*/ 4914899 w 7775665"/>
              <a:gd name="connsiteY2" fmla="*/ 6348549 h 6348549"/>
              <a:gd name="connsiteX3" fmla="*/ 0 w 7775665"/>
              <a:gd name="connsiteY3" fmla="*/ 6348549 h 6348549"/>
              <a:gd name="connsiteX4" fmla="*/ 0 w 7775665"/>
              <a:gd name="connsiteY4" fmla="*/ 13063 h 6348549"/>
              <a:gd name="connsiteX0" fmla="*/ 0 w 7276901"/>
              <a:gd name="connsiteY0" fmla="*/ 0 h 6335486"/>
              <a:gd name="connsiteX1" fmla="*/ 7276901 w 7276901"/>
              <a:gd name="connsiteY1" fmla="*/ 1053737 h 6335486"/>
              <a:gd name="connsiteX2" fmla="*/ 4914899 w 7276901"/>
              <a:gd name="connsiteY2" fmla="*/ 6335486 h 6335486"/>
              <a:gd name="connsiteX3" fmla="*/ 0 w 7276901"/>
              <a:gd name="connsiteY3" fmla="*/ 6335486 h 6335486"/>
              <a:gd name="connsiteX4" fmla="*/ 0 w 7276901"/>
              <a:gd name="connsiteY4" fmla="*/ 0 h 6335486"/>
              <a:gd name="connsiteX0" fmla="*/ 0 w 7276901"/>
              <a:gd name="connsiteY0" fmla="*/ 0 h 5282540"/>
              <a:gd name="connsiteX1" fmla="*/ 7276901 w 7276901"/>
              <a:gd name="connsiteY1" fmla="*/ 791 h 5282540"/>
              <a:gd name="connsiteX2" fmla="*/ 4914899 w 7276901"/>
              <a:gd name="connsiteY2" fmla="*/ 5282540 h 5282540"/>
              <a:gd name="connsiteX3" fmla="*/ 0 w 7276901"/>
              <a:gd name="connsiteY3" fmla="*/ 5282540 h 5282540"/>
              <a:gd name="connsiteX4" fmla="*/ 0 w 7276901"/>
              <a:gd name="connsiteY4" fmla="*/ 0 h 5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901" h="5282540">
                <a:moveTo>
                  <a:pt x="0" y="0"/>
                </a:moveTo>
                <a:lnTo>
                  <a:pt x="7276901" y="791"/>
                </a:lnTo>
                <a:lnTo>
                  <a:pt x="4914899" y="5282540"/>
                </a:lnTo>
                <a:lnTo>
                  <a:pt x="0" y="52825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398"/>
              </a:gs>
              <a:gs pos="100000">
                <a:srgbClr val="004398">
                  <a:alpha val="6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82451A-E193-0242-B15D-B38BDC80B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1425168" y="-1225622"/>
            <a:ext cx="6451511" cy="6451511"/>
          </a:xfrm>
          <a:prstGeom prst="rect">
            <a:avLst/>
          </a:prstGeom>
        </p:spPr>
      </p:pic>
      <p:sp useBgFill="1">
        <p:nvSpPr>
          <p:cNvPr id="8" name="手繪多邊形 7">
            <a:extLst>
              <a:ext uri="{FF2B5EF4-FFF2-40B4-BE49-F238E27FC236}">
                <a16:creationId xmlns:a16="http://schemas.microsoft.com/office/drawing/2014/main" id="{AD6D7FD1-555C-0B44-888E-06F4BC4C66A6}"/>
              </a:ext>
            </a:extLst>
          </p:cNvPr>
          <p:cNvSpPr/>
          <p:nvPr userDrawn="1"/>
        </p:nvSpPr>
        <p:spPr bwMode="white">
          <a:xfrm>
            <a:off x="1" y="0"/>
            <a:ext cx="2899441" cy="5192247"/>
          </a:xfrm>
          <a:custGeom>
            <a:avLst/>
            <a:gdLst>
              <a:gd name="connsiteX0" fmla="*/ 2899441 w 2899441"/>
              <a:gd name="connsiteY0" fmla="*/ 0 h 5192247"/>
              <a:gd name="connsiteX1" fmla="*/ 498111 w 2899441"/>
              <a:gd name="connsiteY1" fmla="*/ 5192247 h 5192247"/>
              <a:gd name="connsiteX2" fmla="*/ 0 w 2899441"/>
              <a:gd name="connsiteY2" fmla="*/ 5192199 h 5192247"/>
              <a:gd name="connsiteX3" fmla="*/ 0 w 2899441"/>
              <a:gd name="connsiteY3" fmla="*/ 524 h 5192247"/>
              <a:gd name="connsiteX4" fmla="*/ 2899441 w 2899441"/>
              <a:gd name="connsiteY4" fmla="*/ 0 h 51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441" h="5192247">
                <a:moveTo>
                  <a:pt x="2899441" y="0"/>
                </a:moveTo>
                <a:lnTo>
                  <a:pt x="498111" y="5192247"/>
                </a:lnTo>
                <a:lnTo>
                  <a:pt x="0" y="5192199"/>
                </a:lnTo>
                <a:lnTo>
                  <a:pt x="0" y="524"/>
                </a:lnTo>
                <a:lnTo>
                  <a:pt x="2899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86076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大綱-標題放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內, 天花板, 窗戶, 白色 的圖片&#10;&#10;自動產生的描述">
            <a:extLst>
              <a:ext uri="{FF2B5EF4-FFF2-40B4-BE49-F238E27FC236}">
                <a16:creationId xmlns:a16="http://schemas.microsoft.com/office/drawing/2014/main" id="{0F807C21-E2C7-BC40-B5A4-D27F5DDCF0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7" y="0"/>
            <a:ext cx="6451511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A8F9B8-D810-0948-B10C-638856C350AF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6" name="矩形 31">
            <a:extLst>
              <a:ext uri="{FF2B5EF4-FFF2-40B4-BE49-F238E27FC236}">
                <a16:creationId xmlns:a16="http://schemas.microsoft.com/office/drawing/2014/main" id="{0A72982F-CE75-4946-B4C6-D3421041E3C9}"/>
              </a:ext>
            </a:extLst>
          </p:cNvPr>
          <p:cNvSpPr/>
          <p:nvPr userDrawn="1"/>
        </p:nvSpPr>
        <p:spPr>
          <a:xfrm>
            <a:off x="287656" y="501645"/>
            <a:ext cx="7249638" cy="5069001"/>
          </a:xfrm>
          <a:custGeom>
            <a:avLst/>
            <a:gdLst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7592785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4914899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775665"/>
              <a:gd name="connsiteY0" fmla="*/ 13063 h 6348549"/>
              <a:gd name="connsiteX1" fmla="*/ 7775665 w 7775665"/>
              <a:gd name="connsiteY1" fmla="*/ 0 h 6348549"/>
              <a:gd name="connsiteX2" fmla="*/ 4914899 w 7775665"/>
              <a:gd name="connsiteY2" fmla="*/ 6348549 h 6348549"/>
              <a:gd name="connsiteX3" fmla="*/ 0 w 7775665"/>
              <a:gd name="connsiteY3" fmla="*/ 6348549 h 6348549"/>
              <a:gd name="connsiteX4" fmla="*/ 0 w 7775665"/>
              <a:gd name="connsiteY4" fmla="*/ 13063 h 6348549"/>
              <a:gd name="connsiteX0" fmla="*/ 0 w 7276901"/>
              <a:gd name="connsiteY0" fmla="*/ 0 h 6335486"/>
              <a:gd name="connsiteX1" fmla="*/ 7276901 w 7276901"/>
              <a:gd name="connsiteY1" fmla="*/ 1053737 h 6335486"/>
              <a:gd name="connsiteX2" fmla="*/ 4914899 w 7276901"/>
              <a:gd name="connsiteY2" fmla="*/ 6335486 h 6335486"/>
              <a:gd name="connsiteX3" fmla="*/ 0 w 7276901"/>
              <a:gd name="connsiteY3" fmla="*/ 6335486 h 6335486"/>
              <a:gd name="connsiteX4" fmla="*/ 0 w 7276901"/>
              <a:gd name="connsiteY4" fmla="*/ 0 h 6335486"/>
              <a:gd name="connsiteX0" fmla="*/ 0 w 7276901"/>
              <a:gd name="connsiteY0" fmla="*/ 0 h 5282540"/>
              <a:gd name="connsiteX1" fmla="*/ 7276901 w 7276901"/>
              <a:gd name="connsiteY1" fmla="*/ 791 h 5282540"/>
              <a:gd name="connsiteX2" fmla="*/ 4914899 w 7276901"/>
              <a:gd name="connsiteY2" fmla="*/ 5282540 h 5282540"/>
              <a:gd name="connsiteX3" fmla="*/ 0 w 7276901"/>
              <a:gd name="connsiteY3" fmla="*/ 5282540 h 5282540"/>
              <a:gd name="connsiteX4" fmla="*/ 0 w 7276901"/>
              <a:gd name="connsiteY4" fmla="*/ 0 h 5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901" h="5282540">
                <a:moveTo>
                  <a:pt x="0" y="0"/>
                </a:moveTo>
                <a:lnTo>
                  <a:pt x="7276901" y="791"/>
                </a:lnTo>
                <a:lnTo>
                  <a:pt x="4914899" y="5282540"/>
                </a:lnTo>
                <a:lnTo>
                  <a:pt x="0" y="52825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398"/>
              </a:gs>
              <a:gs pos="100000">
                <a:srgbClr val="004398">
                  <a:alpha val="6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8BD77B-5787-3842-8E5C-FBC3FD55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1425168" y="-1225622"/>
            <a:ext cx="6451511" cy="6451511"/>
          </a:xfrm>
          <a:prstGeom prst="rect">
            <a:avLst/>
          </a:prstGeom>
        </p:spPr>
      </p:pic>
      <p:sp useBgFill="1">
        <p:nvSpPr>
          <p:cNvPr id="8" name="手繪多邊形 7">
            <a:extLst>
              <a:ext uri="{FF2B5EF4-FFF2-40B4-BE49-F238E27FC236}">
                <a16:creationId xmlns:a16="http://schemas.microsoft.com/office/drawing/2014/main" id="{603D3951-D972-6341-AFDE-438C4C769D01}"/>
              </a:ext>
            </a:extLst>
          </p:cNvPr>
          <p:cNvSpPr/>
          <p:nvPr userDrawn="1"/>
        </p:nvSpPr>
        <p:spPr bwMode="white">
          <a:xfrm>
            <a:off x="1" y="0"/>
            <a:ext cx="2899441" cy="5192247"/>
          </a:xfrm>
          <a:custGeom>
            <a:avLst/>
            <a:gdLst>
              <a:gd name="connsiteX0" fmla="*/ 2899441 w 2899441"/>
              <a:gd name="connsiteY0" fmla="*/ 0 h 5192247"/>
              <a:gd name="connsiteX1" fmla="*/ 498111 w 2899441"/>
              <a:gd name="connsiteY1" fmla="*/ 5192247 h 5192247"/>
              <a:gd name="connsiteX2" fmla="*/ 0 w 2899441"/>
              <a:gd name="connsiteY2" fmla="*/ 5192199 h 5192247"/>
              <a:gd name="connsiteX3" fmla="*/ 0 w 2899441"/>
              <a:gd name="connsiteY3" fmla="*/ 524 h 5192247"/>
              <a:gd name="connsiteX4" fmla="*/ 2899441 w 2899441"/>
              <a:gd name="connsiteY4" fmla="*/ 0 h 51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441" h="5192247">
                <a:moveTo>
                  <a:pt x="2899441" y="0"/>
                </a:moveTo>
                <a:lnTo>
                  <a:pt x="498111" y="5192247"/>
                </a:lnTo>
                <a:lnTo>
                  <a:pt x="0" y="5192199"/>
                </a:lnTo>
                <a:lnTo>
                  <a:pt x="0" y="524"/>
                </a:lnTo>
                <a:lnTo>
                  <a:pt x="2899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22019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561C1-1807-5F4A-A51A-4A0EDF3F40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2" y="0"/>
            <a:ext cx="3456521" cy="51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93D207-7E98-C54C-B949-727369F2D5F2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6" name="手繪多邊形 5">
            <a:extLst>
              <a:ext uri="{FF2B5EF4-FFF2-40B4-BE49-F238E27FC236}">
                <a16:creationId xmlns:a16="http://schemas.microsoft.com/office/drawing/2014/main" id="{F2C28530-FCC3-D746-8F9B-C088CA8C2958}"/>
              </a:ext>
            </a:extLst>
          </p:cNvPr>
          <p:cNvSpPr/>
          <p:nvPr userDrawn="1"/>
        </p:nvSpPr>
        <p:spPr>
          <a:xfrm>
            <a:off x="9987" y="858"/>
            <a:ext cx="6875536" cy="5234242"/>
          </a:xfrm>
          <a:custGeom>
            <a:avLst/>
            <a:gdLst>
              <a:gd name="connsiteX0" fmla="*/ 0 w 6875536"/>
              <a:gd name="connsiteY0" fmla="*/ 0 h 5234242"/>
              <a:gd name="connsiteX1" fmla="*/ 6875536 w 6875536"/>
              <a:gd name="connsiteY1" fmla="*/ 720 h 5234242"/>
              <a:gd name="connsiteX2" fmla="*/ 4445645 w 6875536"/>
              <a:gd name="connsiteY2" fmla="*/ 5234242 h 5234242"/>
              <a:gd name="connsiteX3" fmla="*/ 0 w 6875536"/>
              <a:gd name="connsiteY3" fmla="*/ 5234242 h 5234242"/>
              <a:gd name="connsiteX4" fmla="*/ 0 w 6875536"/>
              <a:gd name="connsiteY4" fmla="*/ 0 h 5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5536" h="5234242">
                <a:moveTo>
                  <a:pt x="0" y="0"/>
                </a:moveTo>
                <a:lnTo>
                  <a:pt x="6875536" y="720"/>
                </a:lnTo>
                <a:lnTo>
                  <a:pt x="4445645" y="5234242"/>
                </a:lnTo>
                <a:lnTo>
                  <a:pt x="0" y="52342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F01EB80-E0A5-CE46-BDE9-EBE4574FE7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398854" y="-1412727"/>
            <a:ext cx="5253277" cy="5253277"/>
          </a:xfrm>
          <a:prstGeom prst="rect">
            <a:avLst/>
          </a:prstGeom>
        </p:spPr>
      </p:pic>
      <p:sp useBgFill="1">
        <p:nvSpPr>
          <p:cNvPr id="8" name="手繪多邊形 7">
            <a:extLst>
              <a:ext uri="{FF2B5EF4-FFF2-40B4-BE49-F238E27FC236}">
                <a16:creationId xmlns:a16="http://schemas.microsoft.com/office/drawing/2014/main" id="{E7C3ACC8-E586-6049-A2DD-E0306107C4D6}"/>
              </a:ext>
            </a:extLst>
          </p:cNvPr>
          <p:cNvSpPr/>
          <p:nvPr userDrawn="1"/>
        </p:nvSpPr>
        <p:spPr bwMode="white">
          <a:xfrm>
            <a:off x="-113122" y="-60235"/>
            <a:ext cx="6379885" cy="5294410"/>
          </a:xfrm>
          <a:custGeom>
            <a:avLst/>
            <a:gdLst>
              <a:gd name="connsiteX0" fmla="*/ 6256776 w 6256776"/>
              <a:gd name="connsiteY0" fmla="*/ 0 h 5192247"/>
              <a:gd name="connsiteX1" fmla="*/ 3855446 w 6256776"/>
              <a:gd name="connsiteY1" fmla="*/ 5192247 h 5192247"/>
              <a:gd name="connsiteX2" fmla="*/ 0 w 6256776"/>
              <a:gd name="connsiteY2" fmla="*/ 5191876 h 5192247"/>
              <a:gd name="connsiteX3" fmla="*/ 0 w 6256776"/>
              <a:gd name="connsiteY3" fmla="*/ 1131 h 5192247"/>
              <a:gd name="connsiteX4" fmla="*/ 6256776 w 6256776"/>
              <a:gd name="connsiteY4" fmla="*/ 0 h 519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6776" h="5192247">
                <a:moveTo>
                  <a:pt x="6256776" y="0"/>
                </a:moveTo>
                <a:lnTo>
                  <a:pt x="3855446" y="5192247"/>
                </a:lnTo>
                <a:lnTo>
                  <a:pt x="0" y="5191876"/>
                </a:lnTo>
                <a:lnTo>
                  <a:pt x="0" y="1131"/>
                </a:lnTo>
                <a:lnTo>
                  <a:pt x="62567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65090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得獎肯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8">
            <a:extLst>
              <a:ext uri="{FF2B5EF4-FFF2-40B4-BE49-F238E27FC236}">
                <a16:creationId xmlns:a16="http://schemas.microsoft.com/office/drawing/2014/main" id="{59F98FA9-7DD4-F647-AB7B-B6A81C176171}"/>
              </a:ext>
            </a:extLst>
          </p:cNvPr>
          <p:cNvSpPr/>
          <p:nvPr userDrawn="1"/>
        </p:nvSpPr>
        <p:spPr>
          <a:xfrm rot="18900000">
            <a:off x="6444975" y="4589485"/>
            <a:ext cx="719002" cy="528722"/>
          </a:xfrm>
          <a:custGeom>
            <a:avLst/>
            <a:gdLst>
              <a:gd name="connsiteX0" fmla="*/ 719002 w 719002"/>
              <a:gd name="connsiteY0" fmla="*/ 0 h 528722"/>
              <a:gd name="connsiteX1" fmla="*/ 190280 w 719002"/>
              <a:gd name="connsiteY1" fmla="*/ 528722 h 528722"/>
              <a:gd name="connsiteX2" fmla="*/ 0 w 719002"/>
              <a:gd name="connsiteY2" fmla="*/ 338441 h 528722"/>
              <a:gd name="connsiteX3" fmla="*/ 0 w 719002"/>
              <a:gd name="connsiteY3" fmla="*/ 0 h 528722"/>
              <a:gd name="connsiteX4" fmla="*/ 719002 w 719002"/>
              <a:gd name="connsiteY4" fmla="*/ 0 h 5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02" h="528722">
                <a:moveTo>
                  <a:pt x="719002" y="0"/>
                </a:moveTo>
                <a:lnTo>
                  <a:pt x="190280" y="528722"/>
                </a:lnTo>
                <a:lnTo>
                  <a:pt x="0" y="338441"/>
                </a:lnTo>
                <a:lnTo>
                  <a:pt x="0" y="0"/>
                </a:lnTo>
                <a:lnTo>
                  <a:pt x="719002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3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3" name="圖片 2" descr="一張含有 坐, 白色, 遙遠 的圖片&#10;&#10;自動產生的描述">
            <a:extLst>
              <a:ext uri="{FF2B5EF4-FFF2-40B4-BE49-F238E27FC236}">
                <a16:creationId xmlns:a16="http://schemas.microsoft.com/office/drawing/2014/main" id="{073BF4BA-EED6-5241-BC0F-FD54F9547D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27"/>
          <a:stretch/>
        </p:blipFill>
        <p:spPr>
          <a:xfrm>
            <a:off x="-1" y="416638"/>
            <a:ext cx="5476839" cy="39351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B3FF187-19BF-3A4F-9CBC-2EAAEC3EE1F8}"/>
              </a:ext>
            </a:extLst>
          </p:cNvPr>
          <p:cNvSpPr/>
          <p:nvPr userDrawn="1"/>
        </p:nvSpPr>
        <p:spPr>
          <a:xfrm rot="16200000">
            <a:off x="2628016" y="2258913"/>
            <a:ext cx="5143501" cy="6256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39B332-6E9C-0A41-B05F-45F85250C815}"/>
              </a:ext>
            </a:extLst>
          </p:cNvPr>
          <p:cNvSpPr/>
          <p:nvPr userDrawn="1"/>
        </p:nvSpPr>
        <p:spPr>
          <a:xfrm>
            <a:off x="-19879" y="3763021"/>
            <a:ext cx="6877879" cy="5887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1979C6-1712-CC4A-A3A7-0BA5824701A1}"/>
              </a:ext>
            </a:extLst>
          </p:cNvPr>
          <p:cNvSpPr/>
          <p:nvPr userDrawn="1"/>
        </p:nvSpPr>
        <p:spPr>
          <a:xfrm>
            <a:off x="-1" y="0"/>
            <a:ext cx="6858001" cy="43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6614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342900"/>
            <a:ext cx="3471863" cy="40528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5209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00B55F9-D3A0-9444-8523-D433B720B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13" y="-4142"/>
            <a:ext cx="5713206" cy="490290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6BE8107-16E0-0B41-BE5E-DBF1BB1F2427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ECB04C48-6C92-E74B-9BC5-5E0110F9690F}"/>
              </a:ext>
            </a:extLst>
          </p:cNvPr>
          <p:cNvSpPr/>
          <p:nvPr userDrawn="1"/>
        </p:nvSpPr>
        <p:spPr>
          <a:xfrm flipH="1" flipV="1">
            <a:off x="-719199" y="-4142"/>
            <a:ext cx="7096780" cy="5151784"/>
          </a:xfrm>
          <a:custGeom>
            <a:avLst/>
            <a:gdLst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7592785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592785"/>
              <a:gd name="connsiteY0" fmla="*/ 0 h 6335486"/>
              <a:gd name="connsiteX1" fmla="*/ 7592785 w 7592785"/>
              <a:gd name="connsiteY1" fmla="*/ 0 h 6335486"/>
              <a:gd name="connsiteX2" fmla="*/ 4914899 w 7592785"/>
              <a:gd name="connsiteY2" fmla="*/ 6335486 h 6335486"/>
              <a:gd name="connsiteX3" fmla="*/ 0 w 7592785"/>
              <a:gd name="connsiteY3" fmla="*/ 6335486 h 6335486"/>
              <a:gd name="connsiteX4" fmla="*/ 0 w 7592785"/>
              <a:gd name="connsiteY4" fmla="*/ 0 h 6335486"/>
              <a:gd name="connsiteX0" fmla="*/ 0 w 7775665"/>
              <a:gd name="connsiteY0" fmla="*/ 13063 h 6348549"/>
              <a:gd name="connsiteX1" fmla="*/ 7775665 w 7775665"/>
              <a:gd name="connsiteY1" fmla="*/ 0 h 6348549"/>
              <a:gd name="connsiteX2" fmla="*/ 4914899 w 7775665"/>
              <a:gd name="connsiteY2" fmla="*/ 6348549 h 6348549"/>
              <a:gd name="connsiteX3" fmla="*/ 0 w 7775665"/>
              <a:gd name="connsiteY3" fmla="*/ 6348549 h 6348549"/>
              <a:gd name="connsiteX4" fmla="*/ 0 w 7775665"/>
              <a:gd name="connsiteY4" fmla="*/ 13063 h 6348549"/>
              <a:gd name="connsiteX0" fmla="*/ 0 w 7276901"/>
              <a:gd name="connsiteY0" fmla="*/ 0 h 6335486"/>
              <a:gd name="connsiteX1" fmla="*/ 7276901 w 7276901"/>
              <a:gd name="connsiteY1" fmla="*/ 1053737 h 6335486"/>
              <a:gd name="connsiteX2" fmla="*/ 4914899 w 7276901"/>
              <a:gd name="connsiteY2" fmla="*/ 6335486 h 6335486"/>
              <a:gd name="connsiteX3" fmla="*/ 0 w 7276901"/>
              <a:gd name="connsiteY3" fmla="*/ 6335486 h 6335486"/>
              <a:gd name="connsiteX4" fmla="*/ 0 w 7276901"/>
              <a:gd name="connsiteY4" fmla="*/ 0 h 6335486"/>
              <a:gd name="connsiteX0" fmla="*/ 0 w 7276901"/>
              <a:gd name="connsiteY0" fmla="*/ 0 h 5282540"/>
              <a:gd name="connsiteX1" fmla="*/ 7276901 w 7276901"/>
              <a:gd name="connsiteY1" fmla="*/ 791 h 5282540"/>
              <a:gd name="connsiteX2" fmla="*/ 4914899 w 7276901"/>
              <a:gd name="connsiteY2" fmla="*/ 5282540 h 5282540"/>
              <a:gd name="connsiteX3" fmla="*/ 0 w 7276901"/>
              <a:gd name="connsiteY3" fmla="*/ 5282540 h 5282540"/>
              <a:gd name="connsiteX4" fmla="*/ 0 w 7276901"/>
              <a:gd name="connsiteY4" fmla="*/ 0 h 5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901" h="5282540">
                <a:moveTo>
                  <a:pt x="0" y="0"/>
                </a:moveTo>
                <a:lnTo>
                  <a:pt x="7276901" y="791"/>
                </a:lnTo>
                <a:lnTo>
                  <a:pt x="4914899" y="5282540"/>
                </a:lnTo>
                <a:lnTo>
                  <a:pt x="0" y="52825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5E2BE47-3093-5D48-8808-F2792374C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95179" y="450300"/>
            <a:ext cx="4027000" cy="4027000"/>
          </a:xfrm>
          <a:prstGeom prst="rect">
            <a:avLst/>
          </a:prstGeom>
        </p:spPr>
      </p:pic>
      <p:sp useBgFill="1">
        <p:nvSpPr>
          <p:cNvPr id="11" name="手繪多邊形 10">
            <a:extLst>
              <a:ext uri="{FF2B5EF4-FFF2-40B4-BE49-F238E27FC236}">
                <a16:creationId xmlns:a16="http://schemas.microsoft.com/office/drawing/2014/main" id="{982838C7-7632-9D4C-8A7A-991A6130FBAC}"/>
              </a:ext>
            </a:extLst>
          </p:cNvPr>
          <p:cNvSpPr/>
          <p:nvPr userDrawn="1"/>
        </p:nvSpPr>
        <p:spPr bwMode="white">
          <a:xfrm flipH="1" flipV="1">
            <a:off x="-174984" y="0"/>
            <a:ext cx="7032984" cy="5144953"/>
          </a:xfrm>
          <a:custGeom>
            <a:avLst/>
            <a:gdLst>
              <a:gd name="connsiteX0" fmla="*/ 4653526 w 7032984"/>
              <a:gd name="connsiteY0" fmla="*/ 5144953 h 5144953"/>
              <a:gd name="connsiteX1" fmla="*/ 0 w 7032984"/>
              <a:gd name="connsiteY1" fmla="*/ 5144502 h 5144953"/>
              <a:gd name="connsiteX2" fmla="*/ 0 w 7032984"/>
              <a:gd name="connsiteY2" fmla="*/ 2813 h 5144953"/>
              <a:gd name="connsiteX3" fmla="*/ 7032984 w 7032984"/>
              <a:gd name="connsiteY3" fmla="*/ 0 h 5144953"/>
              <a:gd name="connsiteX4" fmla="*/ 4653526 w 7032984"/>
              <a:gd name="connsiteY4" fmla="*/ 5144953 h 51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984" h="5144953">
                <a:moveTo>
                  <a:pt x="4653526" y="5144953"/>
                </a:moveTo>
                <a:lnTo>
                  <a:pt x="0" y="5144502"/>
                </a:lnTo>
                <a:lnTo>
                  <a:pt x="0" y="2813"/>
                </a:lnTo>
                <a:lnTo>
                  <a:pt x="7032984" y="0"/>
                </a:lnTo>
                <a:lnTo>
                  <a:pt x="4653526" y="5144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21599994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792" y="841772"/>
            <a:ext cx="5040560" cy="17907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792" y="2701528"/>
            <a:ext cx="5040560" cy="1241822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10798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342900"/>
            <a:ext cx="3471863" cy="405288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512224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53617-18B0-8B46-B5F2-A18FC4F4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5406C3A-C258-644F-B24D-0C44DFEB9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4" name="圖片 3" descr="一張含有 橋 的圖片&#10;&#10;自動產生的描述">
            <a:extLst>
              <a:ext uri="{FF2B5EF4-FFF2-40B4-BE49-F238E27FC236}">
                <a16:creationId xmlns:a16="http://schemas.microsoft.com/office/drawing/2014/main" id="{4AE05ADD-61BD-E140-949F-1140A44C6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80292" y="2277116"/>
            <a:ext cx="8346031" cy="3073421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227D673-81F1-3345-AE3C-CBF1EAFBDA2B}"/>
              </a:ext>
            </a:extLst>
          </p:cNvPr>
          <p:cNvSpPr/>
          <p:nvPr userDrawn="1"/>
        </p:nvSpPr>
        <p:spPr>
          <a:xfrm>
            <a:off x="4119616" y="-365951"/>
            <a:ext cx="2142638" cy="2142638"/>
          </a:xfrm>
          <a:prstGeom prst="ellipse">
            <a:avLst/>
          </a:prstGeom>
          <a:gradFill>
            <a:gsLst>
              <a:gs pos="0">
                <a:srgbClr val="00B4FF">
                  <a:alpha val="0"/>
                </a:srgbClr>
              </a:gs>
              <a:gs pos="100000">
                <a:srgbClr val="B181E2">
                  <a:alpha val="25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8CA7DCEE-54BA-D14A-82A8-9ACE959094AF}"/>
              </a:ext>
            </a:extLst>
          </p:cNvPr>
          <p:cNvSpPr txBox="1">
            <a:spLocks/>
          </p:cNvSpPr>
          <p:nvPr userDrawn="1"/>
        </p:nvSpPr>
        <p:spPr>
          <a:xfrm>
            <a:off x="5190935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24320-4A97-784C-8ADF-1E10F415A33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3FFBD9E-4186-2B40-8B22-3B77C947550D}"/>
              </a:ext>
            </a:extLst>
          </p:cNvPr>
          <p:cNvSpPr/>
          <p:nvPr userDrawn="1"/>
        </p:nvSpPr>
        <p:spPr>
          <a:xfrm>
            <a:off x="5190935" y="4513972"/>
            <a:ext cx="506584" cy="506584"/>
          </a:xfrm>
          <a:prstGeom prst="ellipse">
            <a:avLst/>
          </a:prstGeom>
          <a:gradFill>
            <a:gsLst>
              <a:gs pos="0">
                <a:srgbClr val="00B4FF"/>
              </a:gs>
              <a:gs pos="100000">
                <a:srgbClr val="09D6FF"/>
              </a:gs>
            </a:gsLst>
            <a:lin ang="16200000" scaled="1"/>
          </a:gradFill>
          <a:ln>
            <a:noFill/>
          </a:ln>
          <a:effectLst>
            <a:outerShdw blurRad="266700" dist="88900" dir="5400000" algn="t" rotWithShape="0">
              <a:srgbClr val="00B4FF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01F98BB-6F93-2342-8948-9257C20CC007}"/>
              </a:ext>
            </a:extLst>
          </p:cNvPr>
          <p:cNvSpPr/>
          <p:nvPr userDrawn="1"/>
        </p:nvSpPr>
        <p:spPr>
          <a:xfrm>
            <a:off x="-417627" y="1061569"/>
            <a:ext cx="715118" cy="715118"/>
          </a:xfrm>
          <a:prstGeom prst="ellipse">
            <a:avLst/>
          </a:prstGeom>
          <a:gradFill>
            <a:gsLst>
              <a:gs pos="0">
                <a:srgbClr val="2ED0BD"/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09D6FF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41">
            <a:extLst>
              <a:ext uri="{FF2B5EF4-FFF2-40B4-BE49-F238E27FC236}">
                <a16:creationId xmlns:a16="http://schemas.microsoft.com/office/drawing/2014/main" id="{90664C85-C0E6-1C41-BF6B-82086AAAA4FA}"/>
              </a:ext>
            </a:extLst>
          </p:cNvPr>
          <p:cNvSpPr/>
          <p:nvPr userDrawn="1"/>
        </p:nvSpPr>
        <p:spPr>
          <a:xfrm>
            <a:off x="6226956" y="1418715"/>
            <a:ext cx="737469" cy="670240"/>
          </a:xfrm>
          <a:custGeom>
            <a:avLst/>
            <a:gdLst>
              <a:gd name="connsiteX0" fmla="*/ 0 w 728961"/>
              <a:gd name="connsiteY0" fmla="*/ 364481 h 728961"/>
              <a:gd name="connsiteX1" fmla="*/ 364481 w 728961"/>
              <a:gd name="connsiteY1" fmla="*/ 0 h 728961"/>
              <a:gd name="connsiteX2" fmla="*/ 728962 w 728961"/>
              <a:gd name="connsiteY2" fmla="*/ 364481 h 728961"/>
              <a:gd name="connsiteX3" fmla="*/ 364481 w 728961"/>
              <a:gd name="connsiteY3" fmla="*/ 728962 h 728961"/>
              <a:gd name="connsiteX4" fmla="*/ 0 w 728961"/>
              <a:gd name="connsiteY4" fmla="*/ 364481 h 728961"/>
              <a:gd name="connsiteX0" fmla="*/ 77 w 729039"/>
              <a:gd name="connsiteY0" fmla="*/ 305759 h 670240"/>
              <a:gd name="connsiteX1" fmla="*/ 389725 w 729039"/>
              <a:gd name="connsiteY1" fmla="*/ 0 h 670240"/>
              <a:gd name="connsiteX2" fmla="*/ 729039 w 729039"/>
              <a:gd name="connsiteY2" fmla="*/ 305759 h 670240"/>
              <a:gd name="connsiteX3" fmla="*/ 364558 w 729039"/>
              <a:gd name="connsiteY3" fmla="*/ 670240 h 670240"/>
              <a:gd name="connsiteX4" fmla="*/ 77 w 729039"/>
              <a:gd name="connsiteY4" fmla="*/ 305759 h 670240"/>
              <a:gd name="connsiteX0" fmla="*/ 8507 w 737469"/>
              <a:gd name="connsiteY0" fmla="*/ 305759 h 670240"/>
              <a:gd name="connsiteX1" fmla="*/ 398155 w 737469"/>
              <a:gd name="connsiteY1" fmla="*/ 0 h 670240"/>
              <a:gd name="connsiteX2" fmla="*/ 737469 w 737469"/>
              <a:gd name="connsiteY2" fmla="*/ 305759 h 670240"/>
              <a:gd name="connsiteX3" fmla="*/ 372988 w 737469"/>
              <a:gd name="connsiteY3" fmla="*/ 670240 h 670240"/>
              <a:gd name="connsiteX4" fmla="*/ 8507 w 737469"/>
              <a:gd name="connsiteY4" fmla="*/ 305759 h 6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69" h="670240">
                <a:moveTo>
                  <a:pt x="8507" y="305759"/>
                </a:moveTo>
                <a:cubicBezTo>
                  <a:pt x="63036" y="93384"/>
                  <a:pt x="196858" y="0"/>
                  <a:pt x="398155" y="0"/>
                </a:cubicBezTo>
                <a:cubicBezTo>
                  <a:pt x="599452" y="0"/>
                  <a:pt x="737469" y="104462"/>
                  <a:pt x="737469" y="305759"/>
                </a:cubicBezTo>
                <a:cubicBezTo>
                  <a:pt x="737469" y="507056"/>
                  <a:pt x="574285" y="670240"/>
                  <a:pt x="372988" y="670240"/>
                </a:cubicBezTo>
                <a:cubicBezTo>
                  <a:pt x="171691" y="670240"/>
                  <a:pt x="-46022" y="518134"/>
                  <a:pt x="8507" y="305759"/>
                </a:cubicBezTo>
                <a:close/>
              </a:path>
            </a:pathLst>
          </a:custGeom>
          <a:gradFill>
            <a:gsLst>
              <a:gs pos="0">
                <a:srgbClr val="FF991A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FF991A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內容版面配置區 44">
            <a:extLst>
              <a:ext uri="{FF2B5EF4-FFF2-40B4-BE49-F238E27FC236}">
                <a16:creationId xmlns:a16="http://schemas.microsoft.com/office/drawing/2014/main" id="{680EC9CA-7AE3-A347-9BCD-25E2520A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811272"/>
            <a:ext cx="6364224" cy="3821451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9614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5A39F48-9107-5540-BB38-F5FC9D99886E}"/>
              </a:ext>
            </a:extLst>
          </p:cNvPr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DF53617-18B0-8B46-B5F2-A18FC4F4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5406C3A-C258-644F-B24D-0C44DFEB9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4" name="圖片 3" descr="一張含有 橋 的圖片&#10;&#10;自動產生的描述">
            <a:extLst>
              <a:ext uri="{FF2B5EF4-FFF2-40B4-BE49-F238E27FC236}">
                <a16:creationId xmlns:a16="http://schemas.microsoft.com/office/drawing/2014/main" id="{4AE05ADD-61BD-E140-949F-1140A44C6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80292" y="2277116"/>
            <a:ext cx="8346031" cy="3073421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227D673-81F1-3345-AE3C-CBF1EAFBDA2B}"/>
              </a:ext>
            </a:extLst>
          </p:cNvPr>
          <p:cNvSpPr/>
          <p:nvPr userDrawn="1"/>
        </p:nvSpPr>
        <p:spPr>
          <a:xfrm>
            <a:off x="4119616" y="-365951"/>
            <a:ext cx="2142638" cy="2142638"/>
          </a:xfrm>
          <a:prstGeom prst="ellipse">
            <a:avLst/>
          </a:prstGeom>
          <a:gradFill>
            <a:gsLst>
              <a:gs pos="0">
                <a:srgbClr val="00B4FF">
                  <a:alpha val="0"/>
                </a:srgbClr>
              </a:gs>
              <a:gs pos="100000">
                <a:srgbClr val="B181E2">
                  <a:alpha val="25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8CA7DCEE-54BA-D14A-82A8-9ACE959094AF}"/>
              </a:ext>
            </a:extLst>
          </p:cNvPr>
          <p:cNvSpPr txBox="1">
            <a:spLocks/>
          </p:cNvSpPr>
          <p:nvPr userDrawn="1"/>
        </p:nvSpPr>
        <p:spPr>
          <a:xfrm>
            <a:off x="5190935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24320-4A97-784C-8ADF-1E10F415A33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3FFBD9E-4186-2B40-8B22-3B77C947550D}"/>
              </a:ext>
            </a:extLst>
          </p:cNvPr>
          <p:cNvSpPr/>
          <p:nvPr userDrawn="1"/>
        </p:nvSpPr>
        <p:spPr>
          <a:xfrm>
            <a:off x="5190935" y="4513972"/>
            <a:ext cx="506584" cy="506584"/>
          </a:xfrm>
          <a:prstGeom prst="ellipse">
            <a:avLst/>
          </a:prstGeom>
          <a:gradFill>
            <a:gsLst>
              <a:gs pos="0">
                <a:srgbClr val="00B4FF"/>
              </a:gs>
              <a:gs pos="100000">
                <a:srgbClr val="09D6FF"/>
              </a:gs>
            </a:gsLst>
            <a:lin ang="16200000" scaled="1"/>
          </a:gradFill>
          <a:ln>
            <a:noFill/>
          </a:ln>
          <a:effectLst>
            <a:outerShdw blurRad="266700" dist="88900" dir="5400000" algn="t" rotWithShape="0">
              <a:srgbClr val="00B4FF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/>
          </a:p>
        </p:txBody>
      </p:sp>
      <p:sp>
        <p:nvSpPr>
          <p:cNvPr id="9" name="橢圓 41">
            <a:extLst>
              <a:ext uri="{FF2B5EF4-FFF2-40B4-BE49-F238E27FC236}">
                <a16:creationId xmlns:a16="http://schemas.microsoft.com/office/drawing/2014/main" id="{90664C85-C0E6-1C41-BF6B-82086AAAA4FA}"/>
              </a:ext>
            </a:extLst>
          </p:cNvPr>
          <p:cNvSpPr/>
          <p:nvPr userDrawn="1"/>
        </p:nvSpPr>
        <p:spPr>
          <a:xfrm>
            <a:off x="6226956" y="1418715"/>
            <a:ext cx="737469" cy="670240"/>
          </a:xfrm>
          <a:custGeom>
            <a:avLst/>
            <a:gdLst>
              <a:gd name="connsiteX0" fmla="*/ 0 w 728961"/>
              <a:gd name="connsiteY0" fmla="*/ 364481 h 728961"/>
              <a:gd name="connsiteX1" fmla="*/ 364481 w 728961"/>
              <a:gd name="connsiteY1" fmla="*/ 0 h 728961"/>
              <a:gd name="connsiteX2" fmla="*/ 728962 w 728961"/>
              <a:gd name="connsiteY2" fmla="*/ 364481 h 728961"/>
              <a:gd name="connsiteX3" fmla="*/ 364481 w 728961"/>
              <a:gd name="connsiteY3" fmla="*/ 728962 h 728961"/>
              <a:gd name="connsiteX4" fmla="*/ 0 w 728961"/>
              <a:gd name="connsiteY4" fmla="*/ 364481 h 728961"/>
              <a:gd name="connsiteX0" fmla="*/ 77 w 729039"/>
              <a:gd name="connsiteY0" fmla="*/ 305759 h 670240"/>
              <a:gd name="connsiteX1" fmla="*/ 389725 w 729039"/>
              <a:gd name="connsiteY1" fmla="*/ 0 h 670240"/>
              <a:gd name="connsiteX2" fmla="*/ 729039 w 729039"/>
              <a:gd name="connsiteY2" fmla="*/ 305759 h 670240"/>
              <a:gd name="connsiteX3" fmla="*/ 364558 w 729039"/>
              <a:gd name="connsiteY3" fmla="*/ 670240 h 670240"/>
              <a:gd name="connsiteX4" fmla="*/ 77 w 729039"/>
              <a:gd name="connsiteY4" fmla="*/ 305759 h 670240"/>
              <a:gd name="connsiteX0" fmla="*/ 8507 w 737469"/>
              <a:gd name="connsiteY0" fmla="*/ 305759 h 670240"/>
              <a:gd name="connsiteX1" fmla="*/ 398155 w 737469"/>
              <a:gd name="connsiteY1" fmla="*/ 0 h 670240"/>
              <a:gd name="connsiteX2" fmla="*/ 737469 w 737469"/>
              <a:gd name="connsiteY2" fmla="*/ 305759 h 670240"/>
              <a:gd name="connsiteX3" fmla="*/ 372988 w 737469"/>
              <a:gd name="connsiteY3" fmla="*/ 670240 h 670240"/>
              <a:gd name="connsiteX4" fmla="*/ 8507 w 737469"/>
              <a:gd name="connsiteY4" fmla="*/ 305759 h 6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69" h="670240">
                <a:moveTo>
                  <a:pt x="8507" y="305759"/>
                </a:moveTo>
                <a:cubicBezTo>
                  <a:pt x="63036" y="93384"/>
                  <a:pt x="196858" y="0"/>
                  <a:pt x="398155" y="0"/>
                </a:cubicBezTo>
                <a:cubicBezTo>
                  <a:pt x="599452" y="0"/>
                  <a:pt x="737469" y="104462"/>
                  <a:pt x="737469" y="305759"/>
                </a:cubicBezTo>
                <a:cubicBezTo>
                  <a:pt x="737469" y="507056"/>
                  <a:pt x="574285" y="670240"/>
                  <a:pt x="372988" y="670240"/>
                </a:cubicBezTo>
                <a:cubicBezTo>
                  <a:pt x="171691" y="670240"/>
                  <a:pt x="-46022" y="518134"/>
                  <a:pt x="8507" y="305759"/>
                </a:cubicBezTo>
                <a:close/>
              </a:path>
            </a:pathLst>
          </a:custGeom>
          <a:gradFill>
            <a:gsLst>
              <a:gs pos="0">
                <a:srgbClr val="FF991A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FF991A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內容版面配置區 44">
            <a:extLst>
              <a:ext uri="{FF2B5EF4-FFF2-40B4-BE49-F238E27FC236}">
                <a16:creationId xmlns:a16="http://schemas.microsoft.com/office/drawing/2014/main" id="{680EC9CA-7AE3-A347-9BCD-25E2520A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811272"/>
            <a:ext cx="6364224" cy="3821451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13" name="手繪多邊形 12">
            <a:extLst>
              <a:ext uri="{FF2B5EF4-FFF2-40B4-BE49-F238E27FC236}">
                <a16:creationId xmlns:a16="http://schemas.microsoft.com/office/drawing/2014/main" id="{20CE0DC6-F947-AC4C-AB02-764CDF9CC111}"/>
              </a:ext>
            </a:extLst>
          </p:cNvPr>
          <p:cNvSpPr/>
          <p:nvPr userDrawn="1"/>
        </p:nvSpPr>
        <p:spPr>
          <a:xfrm rot="18900000">
            <a:off x="6444975" y="4589485"/>
            <a:ext cx="719002" cy="528722"/>
          </a:xfrm>
          <a:custGeom>
            <a:avLst/>
            <a:gdLst>
              <a:gd name="connsiteX0" fmla="*/ 719002 w 719002"/>
              <a:gd name="connsiteY0" fmla="*/ 0 h 528722"/>
              <a:gd name="connsiteX1" fmla="*/ 190280 w 719002"/>
              <a:gd name="connsiteY1" fmla="*/ 528722 h 528722"/>
              <a:gd name="connsiteX2" fmla="*/ 0 w 719002"/>
              <a:gd name="connsiteY2" fmla="*/ 338441 h 528722"/>
              <a:gd name="connsiteX3" fmla="*/ 0 w 719002"/>
              <a:gd name="connsiteY3" fmla="*/ 0 h 528722"/>
              <a:gd name="connsiteX4" fmla="*/ 719002 w 719002"/>
              <a:gd name="connsiteY4" fmla="*/ 0 h 5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02" h="528722">
                <a:moveTo>
                  <a:pt x="719002" y="0"/>
                </a:moveTo>
                <a:lnTo>
                  <a:pt x="190280" y="528722"/>
                </a:lnTo>
                <a:lnTo>
                  <a:pt x="0" y="338441"/>
                </a:lnTo>
                <a:lnTo>
                  <a:pt x="0" y="0"/>
                </a:lnTo>
                <a:lnTo>
                  <a:pt x="719002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3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8970B528-BD4A-654E-A6ED-5EEABE17A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5" y="4533864"/>
            <a:ext cx="1101281" cy="474163"/>
          </a:xfrm>
          <a:prstGeom prst="rect">
            <a:avLst/>
          </a:prstGeom>
        </p:spPr>
      </p:pic>
      <p:sp>
        <p:nvSpPr>
          <p:cNvPr id="15" name="手繪多邊形 14">
            <a:extLst>
              <a:ext uri="{FF2B5EF4-FFF2-40B4-BE49-F238E27FC236}">
                <a16:creationId xmlns:a16="http://schemas.microsoft.com/office/drawing/2014/main" id="{6914586D-AA93-2A4F-8B2E-672AAE3227E1}"/>
              </a:ext>
            </a:extLst>
          </p:cNvPr>
          <p:cNvSpPr/>
          <p:nvPr userDrawn="1"/>
        </p:nvSpPr>
        <p:spPr>
          <a:xfrm rot="600000">
            <a:off x="-46568" y="5044081"/>
            <a:ext cx="1320361" cy="225795"/>
          </a:xfrm>
          <a:custGeom>
            <a:avLst/>
            <a:gdLst>
              <a:gd name="connsiteX0" fmla="*/ 0 w 1320361"/>
              <a:gd name="connsiteY0" fmla="*/ 0 h 225795"/>
              <a:gd name="connsiteX1" fmla="*/ 1320361 w 1320361"/>
              <a:gd name="connsiteY1" fmla="*/ 0 h 225795"/>
              <a:gd name="connsiteX2" fmla="*/ 39814 w 1320361"/>
              <a:gd name="connsiteY2" fmla="*/ 225795 h 225795"/>
              <a:gd name="connsiteX3" fmla="*/ 0 w 1320361"/>
              <a:gd name="connsiteY3" fmla="*/ 0 h 2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61" h="225795">
                <a:moveTo>
                  <a:pt x="0" y="0"/>
                </a:moveTo>
                <a:lnTo>
                  <a:pt x="1320361" y="0"/>
                </a:lnTo>
                <a:lnTo>
                  <a:pt x="39814" y="2257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16" name="手繪多邊形 15">
            <a:extLst>
              <a:ext uri="{FF2B5EF4-FFF2-40B4-BE49-F238E27FC236}">
                <a16:creationId xmlns:a16="http://schemas.microsoft.com/office/drawing/2014/main" id="{EE5CE86F-D21F-634A-ACC1-A43897CD9CCB}"/>
              </a:ext>
            </a:extLst>
          </p:cNvPr>
          <p:cNvSpPr/>
          <p:nvPr userDrawn="1"/>
        </p:nvSpPr>
        <p:spPr>
          <a:xfrm rot="600000">
            <a:off x="-118458" y="-38249"/>
            <a:ext cx="226930" cy="1326999"/>
          </a:xfrm>
          <a:custGeom>
            <a:avLst/>
            <a:gdLst>
              <a:gd name="connsiteX0" fmla="*/ 0 w 226930"/>
              <a:gd name="connsiteY0" fmla="*/ 40014 h 1326999"/>
              <a:gd name="connsiteX1" fmla="*/ 226930 w 226930"/>
              <a:gd name="connsiteY1" fmla="*/ 0 h 1326999"/>
              <a:gd name="connsiteX2" fmla="*/ 226930 w 226930"/>
              <a:gd name="connsiteY2" fmla="*/ 1326999 h 1326999"/>
              <a:gd name="connsiteX3" fmla="*/ 0 w 226930"/>
              <a:gd name="connsiteY3" fmla="*/ 40014 h 13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30" h="1326999">
                <a:moveTo>
                  <a:pt x="0" y="40014"/>
                </a:moveTo>
                <a:lnTo>
                  <a:pt x="226930" y="0"/>
                </a:lnTo>
                <a:lnTo>
                  <a:pt x="226930" y="1326999"/>
                </a:lnTo>
                <a:lnTo>
                  <a:pt x="0" y="40014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01F98BB-6F93-2342-8948-9257C20CC007}"/>
              </a:ext>
            </a:extLst>
          </p:cNvPr>
          <p:cNvSpPr/>
          <p:nvPr userDrawn="1"/>
        </p:nvSpPr>
        <p:spPr>
          <a:xfrm>
            <a:off x="-417627" y="1061569"/>
            <a:ext cx="715118" cy="715118"/>
          </a:xfrm>
          <a:prstGeom prst="ellipse">
            <a:avLst/>
          </a:prstGeom>
          <a:gradFill>
            <a:gsLst>
              <a:gs pos="0">
                <a:srgbClr val="2ED0BD"/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09D6FF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54728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底版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三角形">
            <a:extLst>
              <a:ext uri="{FF2B5EF4-FFF2-40B4-BE49-F238E27FC236}">
                <a16:creationId xmlns:a16="http://schemas.microsoft.com/office/drawing/2014/main" id="{ED1937F3-B815-1F4E-9B1F-F1A4BBBE0798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3698" y="4780894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CA74DB3-BAE0-B946-B11B-4F3B98CB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7" y="90990"/>
            <a:ext cx="5687567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3ADB46-D5B2-6642-B093-B69C97D4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53702"/>
            <a:ext cx="5915025" cy="3711440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A095D9-527B-49B4-A8D9-58BCD184090E}"/>
              </a:ext>
            </a:extLst>
          </p:cNvPr>
          <p:cNvSpPr/>
          <p:nvPr userDrawn="1"/>
        </p:nvSpPr>
        <p:spPr>
          <a:xfrm>
            <a:off x="0" y="5088636"/>
            <a:ext cx="6865587" cy="62771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40000"/>
                  <a:lumOff val="60000"/>
                </a:schemeClr>
              </a:gs>
              <a:gs pos="73000">
                <a:srgbClr val="105E8B"/>
              </a:gs>
              <a:gs pos="0">
                <a:srgbClr val="0C2C66"/>
              </a:gs>
              <a:gs pos="100000">
                <a:srgbClr val="105988"/>
              </a:gs>
              <a:gs pos="91000">
                <a:srgbClr val="16B5C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171" tIns="18086" rIns="36171" bIns="180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712"/>
          </a:p>
        </p:txBody>
      </p:sp>
      <p:pic>
        <p:nvPicPr>
          <p:cNvPr id="9" name="gss-logo-blue.png" descr="gss-logo-blue.png">
            <a:extLst>
              <a:ext uri="{FF2B5EF4-FFF2-40B4-BE49-F238E27FC236}">
                <a16:creationId xmlns:a16="http://schemas.microsoft.com/office/drawing/2014/main" id="{119B1D49-98F1-4071-A89F-C94C4B65F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257" y="4999664"/>
            <a:ext cx="857941" cy="122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1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"/>
          <p:cNvGrpSpPr>
            <a:grpSpLocks/>
          </p:cNvGrpSpPr>
          <p:nvPr userDrawn="1"/>
        </p:nvGrpSpPr>
        <p:grpSpPr bwMode="auto">
          <a:xfrm>
            <a:off x="0" y="1"/>
            <a:ext cx="6872288" cy="108347"/>
            <a:chOff x="0" y="-1"/>
            <a:chExt cx="9163240" cy="144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2303511" cy="144000"/>
            </a:xfrm>
            <a:prstGeom prst="rect">
              <a:avLst/>
            </a:prstGeom>
            <a:solidFill>
              <a:srgbClr val="17A3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298748" y="-1"/>
              <a:ext cx="2303511" cy="144000"/>
            </a:xfrm>
            <a:prstGeom prst="rect">
              <a:avLst/>
            </a:prstGeom>
            <a:solidFill>
              <a:srgbClr val="77A33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4599083" y="-1"/>
              <a:ext cx="2305098" cy="144000"/>
            </a:xfrm>
            <a:prstGeom prst="rect">
              <a:avLst/>
            </a:prstGeom>
            <a:solidFill>
              <a:srgbClr val="187CB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859730" y="-1"/>
              <a:ext cx="2303510" cy="144000"/>
            </a:xfrm>
            <a:prstGeom prst="rect">
              <a:avLst/>
            </a:prstGeom>
            <a:solidFill>
              <a:srgbClr val="F7A34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</p:grpSp>
      <p:pic>
        <p:nvPicPr>
          <p:cNvPr id="9" name="圖片 8" descr="GS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" y="4877991"/>
            <a:ext cx="1037034" cy="1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447235" y="4877991"/>
            <a:ext cx="401240" cy="284559"/>
          </a:xfrm>
          <a:prstGeom prst="rect">
            <a:avLst/>
          </a:prstGeom>
          <a:ln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fld id="{62ACA0B1-E6B2-486E-A439-9E16B723FD94}" type="slidenum">
              <a:rPr kumimoji="0" lang="en-US" altLang="zh-TW" sz="1050" b="1">
                <a:solidFill>
                  <a:srgbClr val="404040"/>
                </a:solidFill>
                <a:latin typeface="Calibri" pitchFamily="34" charset="0"/>
              </a:rPr>
              <a:pPr algn="ctr" eaLnBrk="1" hangingPunct="1"/>
              <a:t>‹#›</a:t>
            </a:fld>
            <a:endParaRPr kumimoji="0" lang="en-US" altLang="zh-TW" sz="105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157686"/>
            <a:ext cx="6083204" cy="674597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33475"/>
            <a:ext cx="6083204" cy="3607537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750"/>
              </a:spcBef>
              <a:buClr>
                <a:srgbClr val="F7902D"/>
              </a:buClr>
              <a:buSzPct val="80000"/>
              <a:buFont typeface="Wingdings" charset="2"/>
              <a:buChar char="n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557213" indent="-214313">
              <a:spcBef>
                <a:spcPts val="750"/>
              </a:spcBef>
              <a:buClr>
                <a:srgbClr val="2987B8"/>
              </a:buClr>
              <a:buSzPct val="80000"/>
              <a:buFont typeface="Wingdings" charset="2"/>
              <a:buChar char="n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2pPr>
            <a:lvl3pPr marL="857250" indent="-171450">
              <a:spcBef>
                <a:spcPts val="750"/>
              </a:spcBef>
              <a:buClr>
                <a:srgbClr val="17A38C"/>
              </a:buClr>
              <a:buSzPct val="80000"/>
              <a:buFont typeface="Wingdings" charset="2"/>
              <a:buChar char="n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3pPr>
            <a:lvl4pPr marL="1200150" indent="-171450">
              <a:spcBef>
                <a:spcPts val="750"/>
              </a:spcBef>
              <a:buClr>
                <a:srgbClr val="7B3FA2"/>
              </a:buClr>
              <a:buSzPct val="80000"/>
              <a:buFont typeface="Wingdings" charset="2"/>
              <a:buChar char="l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4pPr>
            <a:lvl5pPr marL="1543050" indent="-171450">
              <a:spcBef>
                <a:spcPts val="750"/>
              </a:spcBef>
              <a:buFont typeface="Symbol" charset="2"/>
              <a:buChar char="-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4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61.jpg" descr="7961.jpg">
            <a:extLst>
              <a:ext uri="{FF2B5EF4-FFF2-40B4-BE49-F238E27FC236}">
                <a16:creationId xmlns:a16="http://schemas.microsoft.com/office/drawing/2014/main" id="{B67383CF-31E2-D343-A83E-148A59787B44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8120">
            <a:off x="4" y="-102"/>
            <a:ext cx="6857993" cy="51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手繪多邊形 28">
            <a:extLst>
              <a:ext uri="{FF2B5EF4-FFF2-40B4-BE49-F238E27FC236}">
                <a16:creationId xmlns:a16="http://schemas.microsoft.com/office/drawing/2014/main" id="{AB44F6B0-FBBF-0147-A4F9-F205136D3B84}"/>
              </a:ext>
            </a:extLst>
          </p:cNvPr>
          <p:cNvSpPr/>
          <p:nvPr userDrawn="1"/>
        </p:nvSpPr>
        <p:spPr>
          <a:xfrm rot="16199354">
            <a:off x="4725785" y="3013663"/>
            <a:ext cx="1795811" cy="2468282"/>
          </a:xfrm>
          <a:custGeom>
            <a:avLst/>
            <a:gdLst>
              <a:gd name="connsiteX0" fmla="*/ 3404835 w 3404835"/>
              <a:gd name="connsiteY0" fmla="*/ 4680023 h 4680023"/>
              <a:gd name="connsiteX1" fmla="*/ 0 w 3404835"/>
              <a:gd name="connsiteY1" fmla="*/ 4680023 h 4680023"/>
              <a:gd name="connsiteX2" fmla="*/ 879 w 3404835"/>
              <a:gd name="connsiteY2" fmla="*/ 0 h 468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835" h="4680023">
                <a:moveTo>
                  <a:pt x="3404835" y="4680023"/>
                </a:moveTo>
                <a:lnTo>
                  <a:pt x="0" y="4680023"/>
                </a:lnTo>
                <a:lnTo>
                  <a:pt x="879" y="0"/>
                </a:lnTo>
                <a:close/>
              </a:path>
            </a:pathLst>
          </a:custGeom>
          <a:solidFill>
            <a:srgbClr val="001129"/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6" name="手繪多邊形 25">
            <a:extLst>
              <a:ext uri="{FF2B5EF4-FFF2-40B4-BE49-F238E27FC236}">
                <a16:creationId xmlns:a16="http://schemas.microsoft.com/office/drawing/2014/main" id="{33C5A2D0-27CF-8949-A100-AF88355600B8}"/>
              </a:ext>
            </a:extLst>
          </p:cNvPr>
          <p:cNvSpPr/>
          <p:nvPr userDrawn="1"/>
        </p:nvSpPr>
        <p:spPr>
          <a:xfrm rot="10787419" flipH="1">
            <a:off x="-6749" y="-8131"/>
            <a:ext cx="3370052" cy="2269147"/>
          </a:xfrm>
          <a:custGeom>
            <a:avLst/>
            <a:gdLst>
              <a:gd name="connsiteX0" fmla="*/ 6389837 w 6389837"/>
              <a:gd name="connsiteY0" fmla="*/ 4278927 h 4302275"/>
              <a:gd name="connsiteX1" fmla="*/ 1698861 w 6389837"/>
              <a:gd name="connsiteY1" fmla="*/ 0 h 4302275"/>
              <a:gd name="connsiteX2" fmla="*/ 0 w 6389837"/>
              <a:gd name="connsiteY2" fmla="*/ 1549635 h 4302275"/>
              <a:gd name="connsiteX3" fmla="*/ 10074 w 6389837"/>
              <a:gd name="connsiteY3" fmla="*/ 4302275 h 430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9837" h="4302275">
                <a:moveTo>
                  <a:pt x="6389837" y="4278927"/>
                </a:moveTo>
                <a:lnTo>
                  <a:pt x="1698861" y="0"/>
                </a:lnTo>
                <a:lnTo>
                  <a:pt x="0" y="1549635"/>
                </a:lnTo>
                <a:lnTo>
                  <a:pt x="10074" y="4302275"/>
                </a:lnTo>
                <a:close/>
              </a:path>
            </a:pathLst>
          </a:custGeom>
          <a:solidFill>
            <a:srgbClr val="001129">
              <a:alpha val="45307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3" name="手繪多邊形 22">
            <a:extLst>
              <a:ext uri="{FF2B5EF4-FFF2-40B4-BE49-F238E27FC236}">
                <a16:creationId xmlns:a16="http://schemas.microsoft.com/office/drawing/2014/main" id="{E6061051-1B4E-9245-B20E-3B9F91A05D04}"/>
              </a:ext>
            </a:extLst>
          </p:cNvPr>
          <p:cNvSpPr/>
          <p:nvPr userDrawn="1"/>
        </p:nvSpPr>
        <p:spPr>
          <a:xfrm rot="5399216" flipH="1">
            <a:off x="89578" y="-97152"/>
            <a:ext cx="2817191" cy="3006857"/>
          </a:xfrm>
          <a:custGeom>
            <a:avLst/>
            <a:gdLst>
              <a:gd name="connsiteX0" fmla="*/ 5341359 w 5341359"/>
              <a:gd name="connsiteY0" fmla="*/ 5701197 h 5701197"/>
              <a:gd name="connsiteX1" fmla="*/ 5340059 w 5341359"/>
              <a:gd name="connsiteY1" fmla="*/ 0 h 5701197"/>
              <a:gd name="connsiteX2" fmla="*/ 0 w 5341359"/>
              <a:gd name="connsiteY2" fmla="*/ 5701197 h 570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1359" h="5701197">
                <a:moveTo>
                  <a:pt x="5341359" y="5701197"/>
                </a:moveTo>
                <a:lnTo>
                  <a:pt x="5340059" y="0"/>
                </a:lnTo>
                <a:lnTo>
                  <a:pt x="0" y="5701197"/>
                </a:lnTo>
                <a:close/>
              </a:path>
            </a:pathLst>
          </a:custGeom>
          <a:solidFill>
            <a:srgbClr val="001129">
              <a:alpha val="48669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31" name="手繪多邊形 30">
            <a:extLst>
              <a:ext uri="{FF2B5EF4-FFF2-40B4-BE49-F238E27FC236}">
                <a16:creationId xmlns:a16="http://schemas.microsoft.com/office/drawing/2014/main" id="{B1A90118-78D1-504E-ACC3-6BF70F82F276}"/>
              </a:ext>
            </a:extLst>
          </p:cNvPr>
          <p:cNvSpPr/>
          <p:nvPr userDrawn="1"/>
        </p:nvSpPr>
        <p:spPr>
          <a:xfrm rot="5399216" flipH="1">
            <a:off x="612794" y="28359"/>
            <a:ext cx="4505203" cy="5729759"/>
          </a:xfrm>
          <a:custGeom>
            <a:avLst/>
            <a:gdLst>
              <a:gd name="connsiteX0" fmla="*/ 8541809 w 8541809"/>
              <a:gd name="connsiteY0" fmla="*/ 10863996 h 10863996"/>
              <a:gd name="connsiteX1" fmla="*/ 1555521 w 8541809"/>
              <a:gd name="connsiteY1" fmla="*/ 0 h 10863996"/>
              <a:gd name="connsiteX2" fmla="*/ 0 w 8541809"/>
              <a:gd name="connsiteY2" fmla="*/ 2418906 h 10863996"/>
              <a:gd name="connsiteX3" fmla="*/ 1926 w 8541809"/>
              <a:gd name="connsiteY3" fmla="*/ 10863996 h 108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1809" h="10863996">
                <a:moveTo>
                  <a:pt x="8541809" y="10863996"/>
                </a:moveTo>
                <a:lnTo>
                  <a:pt x="1555521" y="0"/>
                </a:lnTo>
                <a:lnTo>
                  <a:pt x="0" y="2418906"/>
                </a:lnTo>
                <a:lnTo>
                  <a:pt x="1926" y="10863996"/>
                </a:lnTo>
                <a:close/>
              </a:path>
            </a:pathLst>
          </a:custGeom>
          <a:solidFill>
            <a:srgbClr val="001129">
              <a:alpha val="75509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7" name="手繪多邊形 26">
            <a:extLst>
              <a:ext uri="{FF2B5EF4-FFF2-40B4-BE49-F238E27FC236}">
                <a16:creationId xmlns:a16="http://schemas.microsoft.com/office/drawing/2014/main" id="{1BE51113-BA64-AE4E-B84B-C0210CEB4E30}"/>
              </a:ext>
            </a:extLst>
          </p:cNvPr>
          <p:cNvSpPr/>
          <p:nvPr userDrawn="1"/>
        </p:nvSpPr>
        <p:spPr>
          <a:xfrm rot="5382578">
            <a:off x="882745" y="-833056"/>
            <a:ext cx="5174382" cy="6802004"/>
          </a:xfrm>
          <a:custGeom>
            <a:avLst/>
            <a:gdLst>
              <a:gd name="connsiteX0" fmla="*/ 0 w 9810565"/>
              <a:gd name="connsiteY0" fmla="*/ 12897042 h 12897042"/>
              <a:gd name="connsiteX1" fmla="*/ 4426 w 9810565"/>
              <a:gd name="connsiteY1" fmla="*/ 12023711 h 12897042"/>
              <a:gd name="connsiteX2" fmla="*/ 7933115 w 9810565"/>
              <a:gd name="connsiteY2" fmla="*/ 0 h 12897042"/>
              <a:gd name="connsiteX3" fmla="*/ 9810565 w 9810565"/>
              <a:gd name="connsiteY3" fmla="*/ 2847118 h 12897042"/>
              <a:gd name="connsiteX4" fmla="*/ 9759633 w 9810565"/>
              <a:gd name="connsiteY4" fmla="*/ 12897042 h 128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565" h="12897042">
                <a:moveTo>
                  <a:pt x="0" y="12897042"/>
                </a:moveTo>
                <a:lnTo>
                  <a:pt x="4426" y="12023711"/>
                </a:lnTo>
                <a:lnTo>
                  <a:pt x="7933115" y="0"/>
                </a:lnTo>
                <a:lnTo>
                  <a:pt x="9810565" y="2847118"/>
                </a:lnTo>
                <a:lnTo>
                  <a:pt x="9759633" y="12897042"/>
                </a:lnTo>
                <a:close/>
              </a:path>
            </a:pathLst>
          </a:custGeom>
          <a:solidFill>
            <a:srgbClr val="001129">
              <a:alpha val="23125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grpSp>
        <p:nvGrpSpPr>
          <p:cNvPr id="16" name="群組">
            <a:extLst>
              <a:ext uri="{FF2B5EF4-FFF2-40B4-BE49-F238E27FC236}">
                <a16:creationId xmlns:a16="http://schemas.microsoft.com/office/drawing/2014/main" id="{870FC817-5A7C-924B-8756-E5F27C619B31}"/>
              </a:ext>
            </a:extLst>
          </p:cNvPr>
          <p:cNvGrpSpPr/>
          <p:nvPr userDrawn="1"/>
        </p:nvGrpSpPr>
        <p:grpSpPr>
          <a:xfrm>
            <a:off x="5902504" y="3841555"/>
            <a:ext cx="635516" cy="837731"/>
            <a:chOff x="0" y="0"/>
            <a:chExt cx="1204976" cy="1588326"/>
          </a:xfrm>
        </p:grpSpPr>
        <p:pic>
          <p:nvPicPr>
            <p:cNvPr id="17" name="image12.png" descr="image12.png">
              <a:extLst>
                <a:ext uri="{FF2B5EF4-FFF2-40B4-BE49-F238E27FC236}">
                  <a16:creationId xmlns:a16="http://schemas.microsoft.com/office/drawing/2014/main" id="{3D482C92-56CB-334F-B256-AC10E6E6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74" y="469514"/>
              <a:ext cx="652203" cy="1087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國家產業創新獎.png" descr="國家產業創新獎.png">
              <a:extLst>
                <a:ext uri="{FF2B5EF4-FFF2-40B4-BE49-F238E27FC236}">
                  <a16:creationId xmlns:a16="http://schemas.microsoft.com/office/drawing/2014/main" id="{8098DB13-C82C-8D41-9906-843076319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1006" cy="1588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國家產業創新獎…">
            <a:extLst>
              <a:ext uri="{FF2B5EF4-FFF2-40B4-BE49-F238E27FC236}">
                <a16:creationId xmlns:a16="http://schemas.microsoft.com/office/drawing/2014/main" id="{761DC101-CC1B-394D-9312-AC86DD0B9877}"/>
              </a:ext>
            </a:extLst>
          </p:cNvPr>
          <p:cNvSpPr txBox="1"/>
          <p:nvPr userDrawn="1"/>
        </p:nvSpPr>
        <p:spPr>
          <a:xfrm>
            <a:off x="4890204" y="4267252"/>
            <a:ext cx="937739" cy="37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92" tIns="26792" rIns="26792" bIns="26792" anchor="ctr">
            <a:spAutoFit/>
          </a:bodyPr>
          <a:lstStyle/>
          <a:p>
            <a:pPr algn="r" defTabSz="241127">
              <a:lnSpc>
                <a:spcPct val="140000"/>
              </a:lnSpc>
              <a:defRPr sz="1500" b="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rPr sz="791" dirty="0" err="1">
                <a:latin typeface="+mn-ea"/>
                <a:ea typeface="+mn-ea"/>
              </a:rPr>
              <a:t>國家產業創新獎</a:t>
            </a:r>
            <a:endParaRPr sz="791" dirty="0">
              <a:latin typeface="+mn-ea"/>
              <a:ea typeface="+mn-ea"/>
            </a:endParaRPr>
          </a:p>
          <a:p>
            <a:pPr algn="r" defTabSz="241127">
              <a:lnSpc>
                <a:spcPct val="140000"/>
              </a:lnSpc>
              <a:defRPr sz="1500" b="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rPr sz="791" dirty="0" err="1">
                <a:latin typeface="+mn-ea"/>
                <a:ea typeface="+mn-ea"/>
              </a:rPr>
              <a:t>卓越中堅企業</a:t>
            </a:r>
            <a:r>
              <a:rPr lang="zh-TW" altLang="en-US" sz="791" dirty="0">
                <a:latin typeface="+mn-ea"/>
                <a:ea typeface="+mn-ea"/>
              </a:rPr>
              <a:t>獎</a:t>
            </a:r>
            <a:endParaRPr sz="791" dirty="0">
              <a:latin typeface="+mn-ea"/>
              <a:ea typeface="+mn-ea"/>
            </a:endParaRPr>
          </a:p>
        </p:txBody>
      </p:sp>
      <p:pic>
        <p:nvPicPr>
          <p:cNvPr id="20" name="影像" descr="影像">
            <a:extLst>
              <a:ext uri="{FF2B5EF4-FFF2-40B4-BE49-F238E27FC236}">
                <a16:creationId xmlns:a16="http://schemas.microsoft.com/office/drawing/2014/main" id="{A341BB1B-F312-D247-897C-9EEBA8D849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795" y="478024"/>
            <a:ext cx="1389491" cy="19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794" y="2701528"/>
            <a:ext cx="5500956" cy="1241822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3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1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1">
          <p15:clr>
            <a:srgbClr val="FBAE40"/>
          </p15:clr>
        </p15:guide>
        <p15:guide id="2" pos="409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 備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 descr="7961.jpg">
            <a:extLst>
              <a:ext uri="{FF2B5EF4-FFF2-40B4-BE49-F238E27FC236}">
                <a16:creationId xmlns:a16="http://schemas.microsoft.com/office/drawing/2014/main" id="{3FEF9B3D-C19C-2C40-9303-73B07662A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21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74050">
            <a:off x="-685659" y="-1044636"/>
            <a:ext cx="8229317" cy="7233610"/>
          </a:xfrm>
          <a:custGeom>
            <a:avLst/>
            <a:gdLst>
              <a:gd name="connsiteX0" fmla="*/ 3418214 w 15603318"/>
              <a:gd name="connsiteY0" fmla="*/ 0 h 13714836"/>
              <a:gd name="connsiteX1" fmla="*/ 15603318 w 15603318"/>
              <a:gd name="connsiteY1" fmla="*/ 4539470 h 13714836"/>
              <a:gd name="connsiteX2" fmla="*/ 12185104 w 15603318"/>
              <a:gd name="connsiteY2" fmla="*/ 13714836 h 13714836"/>
              <a:gd name="connsiteX3" fmla="*/ 0 w 15603318"/>
              <a:gd name="connsiteY3" fmla="*/ 9175369 h 1371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318" h="13714836">
                <a:moveTo>
                  <a:pt x="3418214" y="0"/>
                </a:moveTo>
                <a:lnTo>
                  <a:pt x="15603318" y="4539470"/>
                </a:lnTo>
                <a:lnTo>
                  <a:pt x="12185104" y="13714836"/>
                </a:lnTo>
                <a:lnTo>
                  <a:pt x="0" y="917536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" name="矩形">
            <a:extLst>
              <a:ext uri="{FF2B5EF4-FFF2-40B4-BE49-F238E27FC236}">
                <a16:creationId xmlns:a16="http://schemas.microsoft.com/office/drawing/2014/main" id="{165085C1-0436-2442-87EF-447336D0DD0F}"/>
              </a:ext>
            </a:extLst>
          </p:cNvPr>
          <p:cNvSpPr/>
          <p:nvPr userDrawn="1"/>
        </p:nvSpPr>
        <p:spPr>
          <a:xfrm>
            <a:off x="1465" y="-9969"/>
            <a:ext cx="6855908" cy="5164276"/>
          </a:xfrm>
          <a:prstGeom prst="rect">
            <a:avLst/>
          </a:prstGeom>
          <a:gradFill>
            <a:gsLst>
              <a:gs pos="0">
                <a:srgbClr val="92E5FF">
                  <a:alpha val="45315"/>
                </a:srgbClr>
              </a:gs>
              <a:gs pos="57719">
                <a:srgbClr val="5BB0FF">
                  <a:alpha val="45315"/>
                </a:srgbClr>
              </a:gs>
              <a:gs pos="100000">
                <a:srgbClr val="247BFF">
                  <a:alpha val="45315"/>
                </a:srgbClr>
              </a:gs>
            </a:gsLst>
            <a:path>
              <a:fillToRect l="38452" t="-27985" r="61547" b="127985"/>
            </a:path>
          </a:gradFill>
          <a:ln w="12700"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3" name="矩形">
            <a:extLst>
              <a:ext uri="{FF2B5EF4-FFF2-40B4-BE49-F238E27FC236}">
                <a16:creationId xmlns:a16="http://schemas.microsoft.com/office/drawing/2014/main" id="{FD67F60A-7ACA-E444-B419-1296CE819306}"/>
              </a:ext>
            </a:extLst>
          </p:cNvPr>
          <p:cNvSpPr/>
          <p:nvPr userDrawn="1"/>
        </p:nvSpPr>
        <p:spPr>
          <a:xfrm>
            <a:off x="1651606" y="907838"/>
            <a:ext cx="3555626" cy="3328663"/>
          </a:xfrm>
          <a:prstGeom prst="rect">
            <a:avLst/>
          </a:prstGeom>
          <a:solidFill>
            <a:srgbClr val="01132E"/>
          </a:solidFill>
          <a:ln w="12700">
            <a:miter lim="400000"/>
          </a:ln>
          <a:effectLst>
            <a:outerShdw blurRad="850900" dist="451291" dir="5400000" rotWithShape="0">
              <a:srgbClr val="010D21">
                <a:alpha val="61756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50" name="圖片 49" descr="7961.jpg">
            <a:extLst>
              <a:ext uri="{FF2B5EF4-FFF2-40B4-BE49-F238E27FC236}">
                <a16:creationId xmlns:a16="http://schemas.microsoft.com/office/drawing/2014/main" id="{AD7B1105-57B6-664E-A045-7161FFF13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1453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74049">
            <a:off x="-685659" y="-1044637"/>
            <a:ext cx="8229317" cy="7233613"/>
          </a:xfrm>
          <a:custGeom>
            <a:avLst/>
            <a:gdLst>
              <a:gd name="connsiteX0" fmla="*/ 12185102 w 15603319"/>
              <a:gd name="connsiteY0" fmla="*/ 13714841 h 13714841"/>
              <a:gd name="connsiteX1" fmla="*/ 0 w 15603319"/>
              <a:gd name="connsiteY1" fmla="*/ 9175368 h 13714841"/>
              <a:gd name="connsiteX2" fmla="*/ 3418216 w 15603319"/>
              <a:gd name="connsiteY2" fmla="*/ 0 h 13714841"/>
              <a:gd name="connsiteX3" fmla="*/ 15603319 w 15603319"/>
              <a:gd name="connsiteY3" fmla="*/ 4539473 h 1371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3319" h="13714841">
                <a:moveTo>
                  <a:pt x="12185102" y="13714841"/>
                </a:moveTo>
                <a:lnTo>
                  <a:pt x="0" y="9175368"/>
                </a:lnTo>
                <a:lnTo>
                  <a:pt x="3418216" y="0"/>
                </a:lnTo>
                <a:lnTo>
                  <a:pt x="15603319" y="453947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" name="影像" descr="影像">
            <a:extLst>
              <a:ext uri="{FF2B5EF4-FFF2-40B4-BE49-F238E27FC236}">
                <a16:creationId xmlns:a16="http://schemas.microsoft.com/office/drawing/2014/main" id="{AAA76667-7C05-DB45-9CE9-F7526E0FAA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34701" y="441834"/>
            <a:ext cx="1389491" cy="19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群組">
            <a:extLst>
              <a:ext uri="{FF2B5EF4-FFF2-40B4-BE49-F238E27FC236}">
                <a16:creationId xmlns:a16="http://schemas.microsoft.com/office/drawing/2014/main" id="{785D0180-3C00-F64E-804B-A0AAEBF018F8}"/>
              </a:ext>
            </a:extLst>
          </p:cNvPr>
          <p:cNvGrpSpPr/>
          <p:nvPr userDrawn="1"/>
        </p:nvGrpSpPr>
        <p:grpSpPr>
          <a:xfrm>
            <a:off x="1515956" y="3839004"/>
            <a:ext cx="1647816" cy="873646"/>
            <a:chOff x="0" y="0"/>
            <a:chExt cx="3124364" cy="1656419"/>
          </a:xfrm>
        </p:grpSpPr>
        <p:grpSp>
          <p:nvGrpSpPr>
            <p:cNvPr id="27" name="群組">
              <a:extLst>
                <a:ext uri="{FF2B5EF4-FFF2-40B4-BE49-F238E27FC236}">
                  <a16:creationId xmlns:a16="http://schemas.microsoft.com/office/drawing/2014/main" id="{A6D633DD-522B-5147-9D42-76E7A8F39225}"/>
                </a:ext>
              </a:extLst>
            </p:cNvPr>
            <p:cNvGrpSpPr/>
            <p:nvPr/>
          </p:nvGrpSpPr>
          <p:grpSpPr>
            <a:xfrm>
              <a:off x="1919387" y="0"/>
              <a:ext cx="1204977" cy="1588327"/>
              <a:chOff x="0" y="0"/>
              <a:chExt cx="1204976" cy="1588326"/>
            </a:xfrm>
          </p:grpSpPr>
          <p:pic>
            <p:nvPicPr>
              <p:cNvPr id="29" name="image12.png" descr="image12.png">
                <a:extLst>
                  <a:ext uri="{FF2B5EF4-FFF2-40B4-BE49-F238E27FC236}">
                    <a16:creationId xmlns:a16="http://schemas.microsoft.com/office/drawing/2014/main" id="{F174B949-B56A-7942-A6C7-A9A344206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774" y="469514"/>
                <a:ext cx="652203" cy="10870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" name="國家產業創新獎.png" descr="國家產業創新獎.png">
                <a:extLst>
                  <a:ext uri="{FF2B5EF4-FFF2-40B4-BE49-F238E27FC236}">
                    <a16:creationId xmlns:a16="http://schemas.microsoft.com/office/drawing/2014/main" id="{942B9AEE-E373-EE41-A35C-74E7901F9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01006" cy="15883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8" name="國家產業創新獎…">
              <a:extLst>
                <a:ext uri="{FF2B5EF4-FFF2-40B4-BE49-F238E27FC236}">
                  <a16:creationId xmlns:a16="http://schemas.microsoft.com/office/drawing/2014/main" id="{4FC55507-3F44-6049-8E5A-8D7C94FAE8AE}"/>
                </a:ext>
              </a:extLst>
            </p:cNvPr>
            <p:cNvSpPr txBox="1"/>
            <p:nvPr/>
          </p:nvSpPr>
          <p:spPr>
            <a:xfrm>
              <a:off x="0" y="852594"/>
              <a:ext cx="1778013" cy="803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 defTabSz="241127">
                <a:lnSpc>
                  <a:spcPct val="140000"/>
                </a:lnSpc>
                <a:defRPr sz="1500" b="0">
                  <a:solidFill>
                    <a:srgbClr val="FFFFFF"/>
                  </a:solidFill>
                  <a:latin typeface="Heiti TC Light"/>
                  <a:ea typeface="Heiti TC Light"/>
                  <a:cs typeface="Heiti TC Light"/>
                  <a:sym typeface="Heiti TC Light"/>
                </a:defRPr>
              </a:pPr>
              <a:r>
                <a:rPr sz="791" dirty="0" err="1">
                  <a:latin typeface="+mn-ea"/>
                  <a:ea typeface="+mn-ea"/>
                </a:rPr>
                <a:t>國家產業創新獎</a:t>
              </a:r>
              <a:endParaRPr sz="791" dirty="0">
                <a:latin typeface="+mn-ea"/>
                <a:ea typeface="+mn-ea"/>
              </a:endParaRPr>
            </a:p>
            <a:p>
              <a:pPr algn="r" defTabSz="241127">
                <a:lnSpc>
                  <a:spcPct val="140000"/>
                </a:lnSpc>
                <a:defRPr sz="1500" b="0">
                  <a:solidFill>
                    <a:srgbClr val="FFFFFF"/>
                  </a:solidFill>
                  <a:latin typeface="Heiti TC Light"/>
                  <a:ea typeface="Heiti TC Light"/>
                  <a:cs typeface="Heiti TC Light"/>
                  <a:sym typeface="Heiti TC Light"/>
                </a:defRPr>
              </a:pPr>
              <a:r>
                <a:rPr sz="791" dirty="0" err="1">
                  <a:latin typeface="+mn-ea"/>
                  <a:ea typeface="+mn-ea"/>
                </a:rPr>
                <a:t>卓越中堅企業</a:t>
              </a:r>
              <a:r>
                <a:rPr lang="zh-TW" altLang="en-US" sz="791" dirty="0">
                  <a:latin typeface="+mn-ea"/>
                  <a:ea typeface="+mn-ea"/>
                </a:rPr>
                <a:t>獎</a:t>
              </a:r>
              <a:endParaRPr sz="791" dirty="0">
                <a:latin typeface="+mn-e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250" y="1230997"/>
            <a:ext cx="2259760" cy="2084512"/>
          </a:xfrm>
          <a:prstGeom prst="rect">
            <a:avLst/>
          </a:prstGeom>
        </p:spPr>
        <p:txBody>
          <a:bodyPr anchor="t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250" y="3361433"/>
            <a:ext cx="2920565" cy="431646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3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1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567B4CF-7CEA-014D-966D-A9A169AC6E50}"/>
              </a:ext>
            </a:extLst>
          </p:cNvPr>
          <p:cNvSpPr txBox="1"/>
          <p:nvPr userDrawn="1"/>
        </p:nvSpPr>
        <p:spPr>
          <a:xfrm>
            <a:off x="8181231" y="-2015248"/>
            <a:ext cx="184731" cy="238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sz="949" dirty="0"/>
          </a:p>
        </p:txBody>
      </p:sp>
    </p:spTree>
    <p:extLst>
      <p:ext uri="{BB962C8B-B14F-4D97-AF65-F5344CB8AC3E}">
        <p14:creationId xmlns:p14="http://schemas.microsoft.com/office/powerpoint/2010/main" val="29354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AGENDA">
            <a:extLst>
              <a:ext uri="{FF2B5EF4-FFF2-40B4-BE49-F238E27FC236}">
                <a16:creationId xmlns:a16="http://schemas.microsoft.com/office/drawing/2014/main" id="{80419920-2651-AF49-9911-755793015598}"/>
              </a:ext>
            </a:extLst>
          </p:cNvPr>
          <p:cNvSpPr txBox="1"/>
          <p:nvPr userDrawn="1"/>
        </p:nvSpPr>
        <p:spPr>
          <a:xfrm>
            <a:off x="553553" y="670902"/>
            <a:ext cx="1676258" cy="605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4289" tIns="14289" rIns="14289" bIns="14289" anchor="ctr">
            <a:normAutofit fontScale="70000" lnSpcReduction="20000"/>
          </a:bodyPr>
          <a:lstStyle>
            <a:lvl1pPr algn="l" defTabSz="587022">
              <a:defRPr sz="7600" b="0">
                <a:solidFill>
                  <a:srgbClr val="005493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r>
              <a:rPr sz="4008" dirty="0">
                <a:latin typeface="+mj-lt"/>
              </a:rPr>
              <a:t>AGENDA</a:t>
            </a:r>
          </a:p>
        </p:txBody>
      </p:sp>
      <p:sp>
        <p:nvSpPr>
          <p:cNvPr id="10" name="線條">
            <a:extLst>
              <a:ext uri="{FF2B5EF4-FFF2-40B4-BE49-F238E27FC236}">
                <a16:creationId xmlns:a16="http://schemas.microsoft.com/office/drawing/2014/main" id="{0FB07556-2D4D-A34C-AE3A-5F5BD92019DB}"/>
              </a:ext>
            </a:extLst>
          </p:cNvPr>
          <p:cNvSpPr/>
          <p:nvPr userDrawn="1"/>
        </p:nvSpPr>
        <p:spPr>
          <a:xfrm flipV="1">
            <a:off x="897360" y="908038"/>
            <a:ext cx="2181767" cy="2015384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</p:spTree>
    <p:extLst>
      <p:ext uri="{BB962C8B-B14F-4D97-AF65-F5344CB8AC3E}">
        <p14:creationId xmlns:p14="http://schemas.microsoft.com/office/powerpoint/2010/main" val="13793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大標與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016" y="2121547"/>
            <a:ext cx="4496765" cy="7758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164" b="1">
                <a:solidFill>
                  <a:srgbClr val="032664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050" y="2979368"/>
            <a:ext cx="4496765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32664"/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Chapter">
            <a:extLst>
              <a:ext uri="{FF2B5EF4-FFF2-40B4-BE49-F238E27FC236}">
                <a16:creationId xmlns:a16="http://schemas.microsoft.com/office/drawing/2014/main" id="{0B83286B-555E-EE4F-80A6-0241DB8028FA}"/>
              </a:ext>
            </a:extLst>
          </p:cNvPr>
          <p:cNvSpPr txBox="1"/>
          <p:nvPr userDrawn="1"/>
        </p:nvSpPr>
        <p:spPr>
          <a:xfrm>
            <a:off x="1349450" y="1270296"/>
            <a:ext cx="1482170" cy="5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9" tIns="14289" rIns="14289" bIns="14289" anchor="ctr">
            <a:normAutofit fontScale="92500"/>
          </a:bodyPr>
          <a:lstStyle>
            <a:lvl1pPr algn="l" defTabSz="587022">
              <a:defRPr sz="7300" b="0">
                <a:solidFill>
                  <a:srgbClr val="FFFFFF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r>
              <a:rPr sz="3850" dirty="0"/>
              <a:t>Chapter</a:t>
            </a:r>
          </a:p>
        </p:txBody>
      </p:sp>
      <p:pic>
        <p:nvPicPr>
          <p:cNvPr id="8" name="簡報箭頭.png" descr="簡報箭頭.png">
            <a:extLst>
              <a:ext uri="{FF2B5EF4-FFF2-40B4-BE49-F238E27FC236}">
                <a16:creationId xmlns:a16="http://schemas.microsoft.com/office/drawing/2014/main" id="{FE443E8F-FE73-A340-805D-694F12B6E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8" y="1387068"/>
            <a:ext cx="528623" cy="3505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74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44" y="1868828"/>
            <a:ext cx="5122403" cy="7758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164" b="1">
                <a:solidFill>
                  <a:srgbClr val="032664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7" name="AGENDA">
            <a:extLst>
              <a:ext uri="{FF2B5EF4-FFF2-40B4-BE49-F238E27FC236}">
                <a16:creationId xmlns:a16="http://schemas.microsoft.com/office/drawing/2014/main" id="{E6CFCC2A-E47D-C246-A362-F0931908DBDD}"/>
              </a:ext>
            </a:extLst>
          </p:cNvPr>
          <p:cNvSpPr txBox="1"/>
          <p:nvPr userDrawn="1"/>
        </p:nvSpPr>
        <p:spPr>
          <a:xfrm>
            <a:off x="553553" y="670902"/>
            <a:ext cx="1676258" cy="605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4289" tIns="14289" rIns="14289" bIns="14289" anchor="ctr">
            <a:normAutofit fontScale="70000" lnSpcReduction="20000"/>
          </a:bodyPr>
          <a:lstStyle>
            <a:lvl1pPr algn="l" defTabSz="587022">
              <a:defRPr sz="7600" b="0">
                <a:solidFill>
                  <a:srgbClr val="005493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r>
              <a:rPr sz="4008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0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89100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44" y="1347964"/>
            <a:ext cx="5122403" cy="7758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164" b="1">
                <a:solidFill>
                  <a:srgbClr val="032664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簡報箭頭.png" descr="簡報箭頭.png">
            <a:extLst>
              <a:ext uri="{FF2B5EF4-FFF2-40B4-BE49-F238E27FC236}">
                <a16:creationId xmlns:a16="http://schemas.microsoft.com/office/drawing/2014/main" id="{FE443E8F-FE73-A340-805D-694F12B6E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8" y="1387068"/>
            <a:ext cx="528623" cy="3505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22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D9CAEFD3-0B57-064C-A773-C57E5D5FEF1D}"/>
              </a:ext>
            </a:extLst>
          </p:cNvPr>
          <p:cNvSpPr/>
          <p:nvPr userDrawn="1"/>
        </p:nvSpPr>
        <p:spPr>
          <a:xfrm>
            <a:off x="275623" y="232112"/>
            <a:ext cx="6307591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0" name="矩形">
            <a:extLst>
              <a:ext uri="{FF2B5EF4-FFF2-40B4-BE49-F238E27FC236}">
                <a16:creationId xmlns:a16="http://schemas.microsoft.com/office/drawing/2014/main" id="{603D1CB4-86F3-D647-B344-25A60C1A17FB}"/>
              </a:ext>
            </a:extLst>
          </p:cNvPr>
          <p:cNvSpPr/>
          <p:nvPr userDrawn="1"/>
        </p:nvSpPr>
        <p:spPr>
          <a:xfrm>
            <a:off x="863773" y="1598814"/>
            <a:ext cx="5131291" cy="2071746"/>
          </a:xfrm>
          <a:prstGeom prst="rect">
            <a:avLst/>
          </a:prstGeom>
          <a:solidFill>
            <a:srgbClr val="011D48"/>
          </a:solidFill>
          <a:ln w="12700">
            <a:miter lim="400000"/>
          </a:ln>
          <a:effectLst>
            <a:outerShdw blurRad="406400" dist="294299" dir="5400000" rotWithShape="0">
              <a:srgbClr val="000000">
                <a:alpha val="27120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11" name="icons8-quote-96.png" descr="icons8-quote-96.png">
            <a:extLst>
              <a:ext uri="{FF2B5EF4-FFF2-40B4-BE49-F238E27FC236}">
                <a16:creationId xmlns:a16="http://schemas.microsoft.com/office/drawing/2014/main" id="{368775E2-907D-FB49-BB50-C5C7E3553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798" y="1761807"/>
            <a:ext cx="431242" cy="431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ss-logo-blue.png" descr="gss-logo-blue.png">
            <a:extLst>
              <a:ext uri="{FF2B5EF4-FFF2-40B4-BE49-F238E27FC236}">
                <a16:creationId xmlns:a16="http://schemas.microsoft.com/office/drawing/2014/main" id="{640E5A91-6E4D-AF49-848E-6C6432051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51" y="518395"/>
            <a:ext cx="857942" cy="12256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三角形">
            <a:extLst>
              <a:ext uri="{FF2B5EF4-FFF2-40B4-BE49-F238E27FC236}">
                <a16:creationId xmlns:a16="http://schemas.microsoft.com/office/drawing/2014/main" id="{DBC855B8-6F5B-4E43-A994-2CB976B67409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742" y="4791378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12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D9CAEFD3-0B57-064C-A773-C57E5D5FEF1D}"/>
              </a:ext>
            </a:extLst>
          </p:cNvPr>
          <p:cNvSpPr/>
          <p:nvPr userDrawn="1"/>
        </p:nvSpPr>
        <p:spPr>
          <a:xfrm>
            <a:off x="275623" y="232112"/>
            <a:ext cx="6307591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0" name="正方形">
            <a:extLst>
              <a:ext uri="{FF2B5EF4-FFF2-40B4-BE49-F238E27FC236}">
                <a16:creationId xmlns:a16="http://schemas.microsoft.com/office/drawing/2014/main" id="{1AC829F8-FEF8-2F4A-93EB-0526C66DDC9E}"/>
              </a:ext>
            </a:extLst>
          </p:cNvPr>
          <p:cNvSpPr/>
          <p:nvPr userDrawn="1"/>
        </p:nvSpPr>
        <p:spPr>
          <a:xfrm>
            <a:off x="2191869" y="1405972"/>
            <a:ext cx="2475101" cy="2475203"/>
          </a:xfrm>
          <a:prstGeom prst="rect">
            <a:avLst/>
          </a:prstGeom>
          <a:solidFill>
            <a:srgbClr val="01132E"/>
          </a:solidFill>
          <a:ln w="12700">
            <a:miter lim="400000"/>
          </a:ln>
          <a:effectLst>
            <a:outerShdw blurRad="685800" dist="452745" dir="5786198" rotWithShape="0">
              <a:srgbClr val="000C23">
                <a:alpha val="30457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11" name="gss-logo-blue.png" descr="gss-logo-blue.png">
            <a:extLst>
              <a:ext uri="{FF2B5EF4-FFF2-40B4-BE49-F238E27FC236}">
                <a16:creationId xmlns:a16="http://schemas.microsoft.com/office/drawing/2014/main" id="{B23F1A58-36B3-2E4E-B497-CAE4C900C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218" y="766974"/>
            <a:ext cx="1422402" cy="2032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三角形">
            <a:extLst>
              <a:ext uri="{FF2B5EF4-FFF2-40B4-BE49-F238E27FC236}">
                <a16:creationId xmlns:a16="http://schemas.microsoft.com/office/drawing/2014/main" id="{059114FF-E1D2-6641-9357-F4A6FBBD4518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742" y="4775304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767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底版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B7CD-EF08-284A-B8BE-6C13EBEE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834219"/>
            <a:ext cx="5915025" cy="3486764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BFCA722-ECD0-2B4A-9727-6ABC7D2A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底版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">
            <a:extLst>
              <a:ext uri="{FF2B5EF4-FFF2-40B4-BE49-F238E27FC236}">
                <a16:creationId xmlns:a16="http://schemas.microsoft.com/office/drawing/2014/main" id="{D9CAEFD3-0B57-064C-A773-C57E5D5FEF1D}"/>
              </a:ext>
            </a:extLst>
          </p:cNvPr>
          <p:cNvSpPr/>
          <p:nvPr userDrawn="1"/>
        </p:nvSpPr>
        <p:spPr>
          <a:xfrm>
            <a:off x="275623" y="232112"/>
            <a:ext cx="6307591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9" name="gss-logo-blue.png" descr="gss-logo-blue.png">
            <a:extLst>
              <a:ext uri="{FF2B5EF4-FFF2-40B4-BE49-F238E27FC236}">
                <a16:creationId xmlns:a16="http://schemas.microsoft.com/office/drawing/2014/main" id="{59E51B60-147C-7E44-95F8-89690A327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956" y="4968554"/>
            <a:ext cx="857942" cy="12256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三角形">
            <a:extLst>
              <a:ext uri="{FF2B5EF4-FFF2-40B4-BE49-F238E27FC236}">
                <a16:creationId xmlns:a16="http://schemas.microsoft.com/office/drawing/2014/main" id="{ED1937F3-B815-1F4E-9B1F-F1A4BBBE0798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214" y="4791378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CA74DB3-BAE0-B946-B11B-4F3B98CB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3ADB46-D5B2-6642-B093-B69C97D4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894504"/>
            <a:ext cx="5915025" cy="3486764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底版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螢幕快照 2019-01-14 16.24.00.png" descr="螢幕快照 2019-01-14 16.24.00.png">
            <a:extLst>
              <a:ext uri="{FF2B5EF4-FFF2-40B4-BE49-F238E27FC236}">
                <a16:creationId xmlns:a16="http://schemas.microsoft.com/office/drawing/2014/main" id="{DC1A4FAA-E26A-2143-AB51-6D1EE64E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" y="4839313"/>
            <a:ext cx="6858556" cy="320331"/>
          </a:xfrm>
          <a:prstGeom prst="rect">
            <a:avLst/>
          </a:prstGeom>
          <a:ln w="12700">
            <a:miter lim="400000"/>
          </a:ln>
          <a:effectLst>
            <a:outerShdw blurRad="304800" dist="25400" dir="10189420" rotWithShape="0">
              <a:srgbClr val="000000">
                <a:alpha val="47815"/>
              </a:srgbClr>
            </a:outerShdw>
          </a:effectLst>
        </p:spPr>
      </p:pic>
      <p:sp>
        <p:nvSpPr>
          <p:cNvPr id="11" name="三角形">
            <a:extLst>
              <a:ext uri="{FF2B5EF4-FFF2-40B4-BE49-F238E27FC236}">
                <a16:creationId xmlns:a16="http://schemas.microsoft.com/office/drawing/2014/main" id="{0B9E7851-B86C-0D42-8889-52669FFC6915}"/>
              </a:ext>
            </a:extLst>
          </p:cNvPr>
          <p:cNvSpPr/>
          <p:nvPr userDrawn="1"/>
        </p:nvSpPr>
        <p:spPr>
          <a:xfrm rot="16200000">
            <a:off x="6507037" y="4693654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865" y="4697885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影像" descr="影像">
            <a:extLst>
              <a:ext uri="{FF2B5EF4-FFF2-40B4-BE49-F238E27FC236}">
                <a16:creationId xmlns:a16="http://schemas.microsoft.com/office/drawing/2014/main" id="{2A40E667-2618-0346-9581-0416E6B09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94" y="4947273"/>
            <a:ext cx="935606" cy="1326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73AFC-184C-5C49-8EC0-1462F687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6F4696-1F0E-B34F-8794-972B9234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924647"/>
            <a:ext cx="5915025" cy="3486764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底版-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">
            <a:extLst>
              <a:ext uri="{FF2B5EF4-FFF2-40B4-BE49-F238E27FC236}">
                <a16:creationId xmlns:a16="http://schemas.microsoft.com/office/drawing/2014/main" id="{660E9AE0-A81D-6448-A704-23C98127FECB}"/>
              </a:ext>
            </a:extLst>
          </p:cNvPr>
          <p:cNvSpPr/>
          <p:nvPr userDrawn="1"/>
        </p:nvSpPr>
        <p:spPr>
          <a:xfrm>
            <a:off x="275623" y="232112"/>
            <a:ext cx="6307591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8" name="gss-logo-blue.png" descr="gss-logo-blue.png">
            <a:extLst>
              <a:ext uri="{FF2B5EF4-FFF2-40B4-BE49-F238E27FC236}">
                <a16:creationId xmlns:a16="http://schemas.microsoft.com/office/drawing/2014/main" id="{B23D08FC-375C-9A4C-B2DE-953699DB9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25" y="4977605"/>
            <a:ext cx="857941" cy="12256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">
            <a:extLst>
              <a:ext uri="{FF2B5EF4-FFF2-40B4-BE49-F238E27FC236}">
                <a16:creationId xmlns:a16="http://schemas.microsoft.com/office/drawing/2014/main" id="{B6777B72-FBE1-0447-8E87-42AC776E9185}"/>
              </a:ext>
            </a:extLst>
          </p:cNvPr>
          <p:cNvSpPr/>
          <p:nvPr userDrawn="1"/>
        </p:nvSpPr>
        <p:spPr>
          <a:xfrm>
            <a:off x="1" y="-1122"/>
            <a:ext cx="3376826" cy="5146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482600" dist="226201" dir="2193083" rotWithShape="0">
              <a:srgbClr val="000C23">
                <a:alpha val="18785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0" name="三角形">
            <a:extLst>
              <a:ext uri="{FF2B5EF4-FFF2-40B4-BE49-F238E27FC236}">
                <a16:creationId xmlns:a16="http://schemas.microsoft.com/office/drawing/2014/main" id="{E867A4D5-48BC-4746-90FD-3FF5B646297C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9214" y="4782029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D39902-96F3-4844-98C4-FC0FDFEA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353" y="306433"/>
            <a:ext cx="2900160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0578E4-A190-0745-829D-452EABBD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353" y="924647"/>
            <a:ext cx="2900160" cy="3857382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底版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">
            <a:extLst>
              <a:ext uri="{FF2B5EF4-FFF2-40B4-BE49-F238E27FC236}">
                <a16:creationId xmlns:a16="http://schemas.microsoft.com/office/drawing/2014/main" id="{78BCD500-0A50-064A-BAE4-A71967CDE7C7}"/>
              </a:ext>
            </a:extLst>
          </p:cNvPr>
          <p:cNvSpPr/>
          <p:nvPr userDrawn="1"/>
        </p:nvSpPr>
        <p:spPr>
          <a:xfrm>
            <a:off x="275623" y="232112"/>
            <a:ext cx="6307591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14" name="gss-logo-blue.png" descr="gss-logo-blue.png">
            <a:extLst>
              <a:ext uri="{FF2B5EF4-FFF2-40B4-BE49-F238E27FC236}">
                <a16:creationId xmlns:a16="http://schemas.microsoft.com/office/drawing/2014/main" id="{3C969B14-0680-C343-86EB-9B42932DE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257" y="4999664"/>
            <a:ext cx="857941" cy="12256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矩形">
            <a:extLst>
              <a:ext uri="{FF2B5EF4-FFF2-40B4-BE49-F238E27FC236}">
                <a16:creationId xmlns:a16="http://schemas.microsoft.com/office/drawing/2014/main" id="{88FF22E1-1D39-AC49-B702-56A4F9B28240}"/>
              </a:ext>
            </a:extLst>
          </p:cNvPr>
          <p:cNvSpPr/>
          <p:nvPr userDrawn="1"/>
        </p:nvSpPr>
        <p:spPr>
          <a:xfrm>
            <a:off x="0" y="-1122"/>
            <a:ext cx="6858000" cy="33067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482600" dist="226201" dir="5599664" rotWithShape="0">
              <a:srgbClr val="000C23">
                <a:alpha val="18785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9" name="三角形">
            <a:extLst>
              <a:ext uri="{FF2B5EF4-FFF2-40B4-BE49-F238E27FC236}">
                <a16:creationId xmlns:a16="http://schemas.microsoft.com/office/drawing/2014/main" id="{CF18C1D9-B4E9-AA42-AD6D-6AAADFDAA206}"/>
              </a:ext>
            </a:extLst>
          </p:cNvPr>
          <p:cNvSpPr/>
          <p:nvPr userDrawn="1"/>
        </p:nvSpPr>
        <p:spPr>
          <a:xfrm rot="16200000">
            <a:off x="6516386" y="4777797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214" y="4782029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67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 descr="8478.jpg">
            <a:extLst>
              <a:ext uri="{FF2B5EF4-FFF2-40B4-BE49-F238E27FC236}">
                <a16:creationId xmlns:a16="http://schemas.microsoft.com/office/drawing/2014/main" id="{0A8C803C-C6BB-494D-BBB5-1623B4CDF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2329">
            <a:off x="-128601" y="-175670"/>
            <a:ext cx="7115202" cy="5503683"/>
          </a:xfrm>
          <a:custGeom>
            <a:avLst/>
            <a:gdLst>
              <a:gd name="connsiteX0" fmla="*/ 505034 w 13490884"/>
              <a:gd name="connsiteY0" fmla="*/ 0 h 10434915"/>
              <a:gd name="connsiteX1" fmla="*/ 13490884 w 13490884"/>
              <a:gd name="connsiteY1" fmla="*/ 671738 h 10434915"/>
              <a:gd name="connsiteX2" fmla="*/ 12985850 w 13490884"/>
              <a:gd name="connsiteY2" fmla="*/ 10434915 h 10434915"/>
              <a:gd name="connsiteX3" fmla="*/ 0 w 13490884"/>
              <a:gd name="connsiteY3" fmla="*/ 9763176 h 104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0884" h="10434915">
                <a:moveTo>
                  <a:pt x="505034" y="0"/>
                </a:moveTo>
                <a:lnTo>
                  <a:pt x="13490884" y="671738"/>
                </a:lnTo>
                <a:lnTo>
                  <a:pt x="12985850" y="10434915"/>
                </a:lnTo>
                <a:lnTo>
                  <a:pt x="0" y="9763176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" name="手繪多邊形 28">
            <a:extLst>
              <a:ext uri="{FF2B5EF4-FFF2-40B4-BE49-F238E27FC236}">
                <a16:creationId xmlns:a16="http://schemas.microsoft.com/office/drawing/2014/main" id="{043255C5-C164-2346-8350-533D1A6962ED}"/>
              </a:ext>
            </a:extLst>
          </p:cNvPr>
          <p:cNvSpPr/>
          <p:nvPr userDrawn="1"/>
        </p:nvSpPr>
        <p:spPr>
          <a:xfrm>
            <a:off x="2" y="-1965"/>
            <a:ext cx="6857999" cy="3863648"/>
          </a:xfrm>
          <a:custGeom>
            <a:avLst/>
            <a:gdLst>
              <a:gd name="connsiteX0" fmla="*/ 0 w 13003211"/>
              <a:gd name="connsiteY0" fmla="*/ 0 h 7325428"/>
              <a:gd name="connsiteX1" fmla="*/ 13003211 w 13003211"/>
              <a:gd name="connsiteY1" fmla="*/ 0 h 7325428"/>
              <a:gd name="connsiteX2" fmla="*/ 13003211 w 13003211"/>
              <a:gd name="connsiteY2" fmla="*/ 2707322 h 7325428"/>
              <a:gd name="connsiteX3" fmla="*/ 0 w 13003211"/>
              <a:gd name="connsiteY3" fmla="*/ 7325428 h 73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3211" h="7325428">
                <a:moveTo>
                  <a:pt x="0" y="0"/>
                </a:moveTo>
                <a:lnTo>
                  <a:pt x="13003211" y="0"/>
                </a:lnTo>
                <a:lnTo>
                  <a:pt x="13003211" y="2707322"/>
                </a:lnTo>
                <a:lnTo>
                  <a:pt x="0" y="7325428"/>
                </a:lnTo>
                <a:close/>
              </a:path>
            </a:pathLst>
          </a:custGeom>
          <a:gradFill>
            <a:gsLst>
              <a:gs pos="0">
                <a:srgbClr val="0549C3">
                  <a:alpha val="51395"/>
                </a:srgbClr>
              </a:gs>
              <a:gs pos="33771">
                <a:srgbClr val="033982">
                  <a:alpha val="51395"/>
                </a:srgbClr>
              </a:gs>
              <a:gs pos="100000">
                <a:srgbClr val="002941">
                  <a:alpha val="51395"/>
                </a:srgbClr>
              </a:gs>
            </a:gsLst>
            <a:lin ang="9583820"/>
          </a:gra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 dirty="0"/>
          </a:p>
        </p:txBody>
      </p:sp>
      <p:pic>
        <p:nvPicPr>
          <p:cNvPr id="20" name="影像" descr="影像">
            <a:extLst>
              <a:ext uri="{FF2B5EF4-FFF2-40B4-BE49-F238E27FC236}">
                <a16:creationId xmlns:a16="http://schemas.microsoft.com/office/drawing/2014/main" id="{67E5B5B4-6BA8-AA43-8CBD-26902390D2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4058" y="495357"/>
            <a:ext cx="1716770" cy="2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手繪多邊形 24">
            <a:extLst>
              <a:ext uri="{FF2B5EF4-FFF2-40B4-BE49-F238E27FC236}">
                <a16:creationId xmlns:a16="http://schemas.microsoft.com/office/drawing/2014/main" id="{7AF2A6E0-39E2-9249-A664-C53720BE5F5E}"/>
              </a:ext>
            </a:extLst>
          </p:cNvPr>
          <p:cNvSpPr/>
          <p:nvPr userDrawn="1"/>
        </p:nvSpPr>
        <p:spPr>
          <a:xfrm rot="10800000">
            <a:off x="59365" y="2943017"/>
            <a:ext cx="6798635" cy="2216256"/>
          </a:xfrm>
          <a:custGeom>
            <a:avLst/>
            <a:gdLst>
              <a:gd name="connsiteX0" fmla="*/ 0 w 12890654"/>
              <a:gd name="connsiteY0" fmla="*/ 4201994 h 4201994"/>
              <a:gd name="connsiteX1" fmla="*/ 0 w 12890654"/>
              <a:gd name="connsiteY1" fmla="*/ 0 h 4201994"/>
              <a:gd name="connsiteX2" fmla="*/ 12890654 w 12890654"/>
              <a:gd name="connsiteY2" fmla="*/ 0 h 42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0654" h="4201994">
                <a:moveTo>
                  <a:pt x="0" y="4201994"/>
                </a:moveTo>
                <a:lnTo>
                  <a:pt x="0" y="0"/>
                </a:lnTo>
                <a:lnTo>
                  <a:pt x="12890654" y="0"/>
                </a:lnTo>
                <a:close/>
              </a:path>
            </a:pathLst>
          </a:custGeom>
          <a:solidFill>
            <a:srgbClr val="01132E">
              <a:alpha val="70853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0" name="手繪多邊形 9">
            <a:extLst>
              <a:ext uri="{FF2B5EF4-FFF2-40B4-BE49-F238E27FC236}">
                <a16:creationId xmlns:a16="http://schemas.microsoft.com/office/drawing/2014/main" id="{07EDBC92-E5B4-C248-9FE9-FDCFC3546AA2}"/>
              </a:ext>
            </a:extLst>
          </p:cNvPr>
          <p:cNvSpPr/>
          <p:nvPr userDrawn="1"/>
        </p:nvSpPr>
        <p:spPr>
          <a:xfrm rot="5399216" flipH="1">
            <a:off x="848809" y="-875104"/>
            <a:ext cx="5161716" cy="6896357"/>
          </a:xfrm>
          <a:custGeom>
            <a:avLst/>
            <a:gdLst>
              <a:gd name="connsiteX0" fmla="*/ 9786550 w 9786550"/>
              <a:gd name="connsiteY0" fmla="*/ 13075940 h 13075940"/>
              <a:gd name="connsiteX1" fmla="*/ 4154852 w 9786550"/>
              <a:gd name="connsiteY1" fmla="*/ 0 h 13075940"/>
              <a:gd name="connsiteX2" fmla="*/ 0 w 9786550"/>
              <a:gd name="connsiteY2" fmla="*/ 9646934 h 13075940"/>
              <a:gd name="connsiteX3" fmla="*/ 782 w 9786550"/>
              <a:gd name="connsiteY3" fmla="*/ 13075940 h 1307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6550" h="13075940">
                <a:moveTo>
                  <a:pt x="9786550" y="13075940"/>
                </a:moveTo>
                <a:lnTo>
                  <a:pt x="4154852" y="0"/>
                </a:lnTo>
                <a:lnTo>
                  <a:pt x="0" y="9646934"/>
                </a:lnTo>
                <a:lnTo>
                  <a:pt x="782" y="13075940"/>
                </a:lnTo>
                <a:close/>
              </a:path>
            </a:pathLst>
          </a:custGeom>
          <a:gradFill>
            <a:gsLst>
              <a:gs pos="738">
                <a:srgbClr val="E9F7FF"/>
              </a:gs>
              <a:gs pos="47188">
                <a:srgbClr val="D7EFFF"/>
              </a:gs>
              <a:gs pos="99836">
                <a:srgbClr val="C4E7FF"/>
              </a:gs>
            </a:gsLst>
            <a:path>
              <a:fillToRect l="83309" t="81904" r="16690" b="18095"/>
            </a:path>
          </a:gra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</p:spTree>
    <p:extLst>
      <p:ext uri="{BB962C8B-B14F-4D97-AF65-F5344CB8AC3E}">
        <p14:creationId xmlns:p14="http://schemas.microsoft.com/office/powerpoint/2010/main" val="28351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8478.jpg">
            <a:extLst>
              <a:ext uri="{FF2B5EF4-FFF2-40B4-BE49-F238E27FC236}">
                <a16:creationId xmlns:a16="http://schemas.microsoft.com/office/drawing/2014/main" id="{C6C1E76C-8590-174B-A513-AD22F94DD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007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598120">
            <a:off x="-1561" y="-174"/>
            <a:ext cx="6862081" cy="5171342"/>
          </a:xfrm>
          <a:custGeom>
            <a:avLst/>
            <a:gdLst>
              <a:gd name="connsiteX0" fmla="*/ 13010950 w 13010950"/>
              <a:gd name="connsiteY0" fmla="*/ 0 h 14142263"/>
              <a:gd name="connsiteX1" fmla="*/ 13003216 w 13010950"/>
              <a:gd name="connsiteY1" fmla="*/ 14142263 h 14142263"/>
              <a:gd name="connsiteX2" fmla="*/ 0 w 13010950"/>
              <a:gd name="connsiteY2" fmla="*/ 14142262 h 14142263"/>
              <a:gd name="connsiteX3" fmla="*/ 7734 w 13010950"/>
              <a:gd name="connsiteY3" fmla="*/ 0 h 141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0950" h="14142263">
                <a:moveTo>
                  <a:pt x="13010950" y="0"/>
                </a:moveTo>
                <a:lnTo>
                  <a:pt x="13003216" y="14142263"/>
                </a:lnTo>
                <a:lnTo>
                  <a:pt x="0" y="14142262"/>
                </a:lnTo>
                <a:lnTo>
                  <a:pt x="773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" name="矩形">
            <a:extLst>
              <a:ext uri="{FF2B5EF4-FFF2-40B4-BE49-F238E27FC236}">
                <a16:creationId xmlns:a16="http://schemas.microsoft.com/office/drawing/2014/main" id="{F1C0FB38-2A35-CF4D-BF58-A7668427E1A9}"/>
              </a:ext>
            </a:extLst>
          </p:cNvPr>
          <p:cNvSpPr/>
          <p:nvPr userDrawn="1"/>
        </p:nvSpPr>
        <p:spPr>
          <a:xfrm>
            <a:off x="-1221" y="-26934"/>
            <a:ext cx="6861280" cy="5198204"/>
          </a:xfrm>
          <a:prstGeom prst="rect">
            <a:avLst/>
          </a:prstGeom>
          <a:gradFill>
            <a:gsLst>
              <a:gs pos="0">
                <a:srgbClr val="33A2E1">
                  <a:alpha val="56772"/>
                </a:srgbClr>
              </a:gs>
              <a:gs pos="71283">
                <a:srgbClr val="1A6097">
                  <a:alpha val="56772"/>
                </a:srgbClr>
              </a:gs>
              <a:gs pos="100000">
                <a:srgbClr val="011E4D">
                  <a:alpha val="56772"/>
                </a:srgbClr>
              </a:gs>
            </a:gsLst>
            <a:lin ang="7798596"/>
          </a:gradFill>
          <a:ln w="12700"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1" name="手繪多邊形 10">
            <a:extLst>
              <a:ext uri="{FF2B5EF4-FFF2-40B4-BE49-F238E27FC236}">
                <a16:creationId xmlns:a16="http://schemas.microsoft.com/office/drawing/2014/main" id="{E7E52BED-98FB-2D4F-9C39-B8317E50399E}"/>
              </a:ext>
            </a:extLst>
          </p:cNvPr>
          <p:cNvSpPr/>
          <p:nvPr userDrawn="1"/>
        </p:nvSpPr>
        <p:spPr>
          <a:xfrm>
            <a:off x="-15089" y="-26131"/>
            <a:ext cx="6873089" cy="5180438"/>
          </a:xfrm>
          <a:custGeom>
            <a:avLst/>
            <a:gdLst>
              <a:gd name="connsiteX0" fmla="*/ 0 w 13031823"/>
              <a:gd name="connsiteY0" fmla="*/ 0 h 9822046"/>
              <a:gd name="connsiteX1" fmla="*/ 13031823 w 13031823"/>
              <a:gd name="connsiteY1" fmla="*/ 0 h 9822046"/>
              <a:gd name="connsiteX2" fmla="*/ 13031823 w 13031823"/>
              <a:gd name="connsiteY2" fmla="*/ 103582 h 9822046"/>
              <a:gd name="connsiteX3" fmla="*/ 4421554 w 13031823"/>
              <a:gd name="connsiteY3" fmla="*/ 9822046 h 9822046"/>
              <a:gd name="connsiteX4" fmla="*/ 0 w 13031823"/>
              <a:gd name="connsiteY4" fmla="*/ 9822046 h 982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1823" h="9822046">
                <a:moveTo>
                  <a:pt x="0" y="0"/>
                </a:moveTo>
                <a:lnTo>
                  <a:pt x="13031823" y="0"/>
                </a:lnTo>
                <a:lnTo>
                  <a:pt x="13031823" y="103582"/>
                </a:lnTo>
                <a:lnTo>
                  <a:pt x="4421554" y="9822046"/>
                </a:lnTo>
                <a:lnTo>
                  <a:pt x="0" y="9822046"/>
                </a:lnTo>
                <a:close/>
              </a:path>
            </a:pathLst>
          </a:custGeom>
          <a:solidFill>
            <a:srgbClr val="01132E"/>
          </a:solidFill>
          <a:ln w="12700">
            <a:miter lim="400000"/>
          </a:ln>
          <a:effectLst>
            <a:outerShdw blurRad="609600" dist="452745" dir="1065861" rotWithShape="0">
              <a:srgbClr val="000C23">
                <a:alpha val="38771"/>
              </a:srgbClr>
            </a:outerShdw>
          </a:effectLst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33" name="影像" descr="影像">
            <a:extLst>
              <a:ext uri="{FF2B5EF4-FFF2-40B4-BE49-F238E27FC236}">
                <a16:creationId xmlns:a16="http://schemas.microsoft.com/office/drawing/2014/main" id="{2F7E3366-A653-4248-851E-5152538899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46" y="557312"/>
            <a:ext cx="1389491" cy="19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97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>
            <a:extLst>
              <a:ext uri="{FF2B5EF4-FFF2-40B4-BE49-F238E27FC236}">
                <a16:creationId xmlns:a16="http://schemas.microsoft.com/office/drawing/2014/main" id="{71FC92D1-4F7C-2D48-9CBB-CD5E287BFECC}"/>
              </a:ext>
            </a:extLst>
          </p:cNvPr>
          <p:cNvSpPr/>
          <p:nvPr userDrawn="1"/>
        </p:nvSpPr>
        <p:spPr>
          <a:xfrm rot="600000">
            <a:off x="5576470" y="-54053"/>
            <a:ext cx="1692783" cy="4588522"/>
          </a:xfrm>
          <a:custGeom>
            <a:avLst/>
            <a:gdLst>
              <a:gd name="connsiteX0" fmla="*/ 1 w 1692783"/>
              <a:gd name="connsiteY0" fmla="*/ 155820 h 4588522"/>
              <a:gd name="connsiteX1" fmla="*/ 883702 w 1692783"/>
              <a:gd name="connsiteY1" fmla="*/ 0 h 4588522"/>
              <a:gd name="connsiteX2" fmla="*/ 1692783 w 1692783"/>
              <a:gd name="connsiteY2" fmla="*/ 4588522 h 4588522"/>
              <a:gd name="connsiteX3" fmla="*/ 0 w 1692783"/>
              <a:gd name="connsiteY3" fmla="*/ 4588521 h 4588522"/>
              <a:gd name="connsiteX4" fmla="*/ 1 w 1692783"/>
              <a:gd name="connsiteY4" fmla="*/ 155820 h 458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783" h="4588522">
                <a:moveTo>
                  <a:pt x="1" y="155820"/>
                </a:moveTo>
                <a:lnTo>
                  <a:pt x="883702" y="0"/>
                </a:lnTo>
                <a:lnTo>
                  <a:pt x="1692783" y="4588522"/>
                </a:lnTo>
                <a:lnTo>
                  <a:pt x="0" y="4588521"/>
                </a:lnTo>
                <a:lnTo>
                  <a:pt x="1" y="155820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7" name="手繪多邊形 6">
            <a:extLst>
              <a:ext uri="{FF2B5EF4-FFF2-40B4-BE49-F238E27FC236}">
                <a16:creationId xmlns:a16="http://schemas.microsoft.com/office/drawing/2014/main" id="{86DC1212-590D-6A4E-A330-456975912DB7}"/>
              </a:ext>
            </a:extLst>
          </p:cNvPr>
          <p:cNvSpPr/>
          <p:nvPr userDrawn="1"/>
        </p:nvSpPr>
        <p:spPr>
          <a:xfrm rot="600000">
            <a:off x="-390373" y="-603400"/>
            <a:ext cx="6407671" cy="6195204"/>
          </a:xfrm>
          <a:custGeom>
            <a:avLst/>
            <a:gdLst>
              <a:gd name="connsiteX0" fmla="*/ 0 w 6407671"/>
              <a:gd name="connsiteY0" fmla="*/ 1129845 h 6195204"/>
              <a:gd name="connsiteX1" fmla="*/ 6407671 w 6407671"/>
              <a:gd name="connsiteY1" fmla="*/ 0 h 6195204"/>
              <a:gd name="connsiteX2" fmla="*/ 6407670 w 6407671"/>
              <a:gd name="connsiteY2" fmla="*/ 5222847 h 6195204"/>
              <a:gd name="connsiteX3" fmla="*/ 893159 w 6407671"/>
              <a:gd name="connsiteY3" fmla="*/ 6195204 h 6195204"/>
              <a:gd name="connsiteX4" fmla="*/ 0 w 6407671"/>
              <a:gd name="connsiteY4" fmla="*/ 1129845 h 61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671" h="6195204">
                <a:moveTo>
                  <a:pt x="0" y="1129845"/>
                </a:moveTo>
                <a:lnTo>
                  <a:pt x="6407671" y="0"/>
                </a:lnTo>
                <a:lnTo>
                  <a:pt x="6407670" y="5222847"/>
                </a:lnTo>
                <a:lnTo>
                  <a:pt x="893159" y="6195204"/>
                </a:lnTo>
                <a:lnTo>
                  <a:pt x="0" y="1129845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10060FB-8D08-AB43-B2BB-FAF8D2573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6731"/>
            <a:ext cx="6858000" cy="62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794207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60320" y="4893768"/>
            <a:ext cx="1543050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26FB94BC-8738-E442-BA5C-695C1A7C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5" y="306433"/>
            <a:ext cx="5823986" cy="527785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grpSp>
        <p:nvGrpSpPr>
          <p:cNvPr id="8" name="群組">
            <a:extLst>
              <a:ext uri="{FF2B5EF4-FFF2-40B4-BE49-F238E27FC236}">
                <a16:creationId xmlns:a16="http://schemas.microsoft.com/office/drawing/2014/main" id="{9B67C778-AF95-4F49-B29F-F81650D2FE09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9" name="群組">
              <a:extLst>
                <a:ext uri="{FF2B5EF4-FFF2-40B4-BE49-F238E27FC236}">
                  <a16:creationId xmlns:a16="http://schemas.microsoft.com/office/drawing/2014/main" id="{DDFB8BD8-E7F2-DD44-BE41-9047C1597E5B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16" name="線條">
                <a:extLst>
                  <a:ext uri="{FF2B5EF4-FFF2-40B4-BE49-F238E27FC236}">
                    <a16:creationId xmlns:a16="http://schemas.microsoft.com/office/drawing/2014/main" id="{F2FDAE82-0476-144D-B58D-08D0F135332C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7" name="線條">
                <a:extLst>
                  <a:ext uri="{FF2B5EF4-FFF2-40B4-BE49-F238E27FC236}">
                    <a16:creationId xmlns:a16="http://schemas.microsoft.com/office/drawing/2014/main" id="{0BC0FDAD-29E7-6544-B3B8-DD23CB58475B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10" name="群組">
              <a:extLst>
                <a:ext uri="{FF2B5EF4-FFF2-40B4-BE49-F238E27FC236}">
                  <a16:creationId xmlns:a16="http://schemas.microsoft.com/office/drawing/2014/main" id="{05783B74-64F3-EE4B-8BCD-80B8D339D575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14" name="線條">
                <a:extLst>
                  <a:ext uri="{FF2B5EF4-FFF2-40B4-BE49-F238E27FC236}">
                    <a16:creationId xmlns:a16="http://schemas.microsoft.com/office/drawing/2014/main" id="{E3983AD8-8303-C243-88F1-EDD3697497F7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5" name="線條">
                <a:extLst>
                  <a:ext uri="{FF2B5EF4-FFF2-40B4-BE49-F238E27FC236}">
                    <a16:creationId xmlns:a16="http://schemas.microsoft.com/office/drawing/2014/main" id="{CCD53C45-455F-1A46-BDC4-D8B56CE88D0D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11" name="群組">
              <a:extLst>
                <a:ext uri="{FF2B5EF4-FFF2-40B4-BE49-F238E27FC236}">
                  <a16:creationId xmlns:a16="http://schemas.microsoft.com/office/drawing/2014/main" id="{155176FE-165A-5D48-B626-E816566085C6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12" name="線條">
                <a:extLst>
                  <a:ext uri="{FF2B5EF4-FFF2-40B4-BE49-F238E27FC236}">
                    <a16:creationId xmlns:a16="http://schemas.microsoft.com/office/drawing/2014/main" id="{8B7E8022-561E-E045-93CA-146032E9078F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3" name="線條">
                <a:extLst>
                  <a:ext uri="{FF2B5EF4-FFF2-40B4-BE49-F238E27FC236}">
                    <a16:creationId xmlns:a16="http://schemas.microsoft.com/office/drawing/2014/main" id="{4A6EE07C-6D47-0A47-BFC6-2A840D9E514C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5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834219"/>
            <a:ext cx="5915025" cy="3486764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7" name="標題 6">
            <a:extLst>
              <a:ext uri="{FF2B5EF4-FFF2-40B4-BE49-F238E27FC236}">
                <a16:creationId xmlns:a16="http://schemas.microsoft.com/office/drawing/2014/main" id="{8A509FD3-BC05-0745-9238-EFBB5FA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5" y="306433"/>
            <a:ext cx="5823986" cy="527785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grpSp>
        <p:nvGrpSpPr>
          <p:cNvPr id="18" name="群組">
            <a:extLst>
              <a:ext uri="{FF2B5EF4-FFF2-40B4-BE49-F238E27FC236}">
                <a16:creationId xmlns:a16="http://schemas.microsoft.com/office/drawing/2014/main" id="{D8AB02D2-C617-FC4B-A5BB-1D79CB966752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19" name="群組">
              <a:extLst>
                <a:ext uri="{FF2B5EF4-FFF2-40B4-BE49-F238E27FC236}">
                  <a16:creationId xmlns:a16="http://schemas.microsoft.com/office/drawing/2014/main" id="{95F05F7B-1B2A-EF4D-9013-BE6D88F2B169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26" name="線條">
                <a:extLst>
                  <a:ext uri="{FF2B5EF4-FFF2-40B4-BE49-F238E27FC236}">
                    <a16:creationId xmlns:a16="http://schemas.microsoft.com/office/drawing/2014/main" id="{83B90087-D3E5-7942-AC69-FC925BEEDD0D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7" name="線條">
                <a:extLst>
                  <a:ext uri="{FF2B5EF4-FFF2-40B4-BE49-F238E27FC236}">
                    <a16:creationId xmlns:a16="http://schemas.microsoft.com/office/drawing/2014/main" id="{B379FB7D-8C2E-2848-B435-AC8BBDF403AE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0" name="群組">
              <a:extLst>
                <a:ext uri="{FF2B5EF4-FFF2-40B4-BE49-F238E27FC236}">
                  <a16:creationId xmlns:a16="http://schemas.microsoft.com/office/drawing/2014/main" id="{04E35A05-B379-164F-B101-5B4AF79917D5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24" name="線條">
                <a:extLst>
                  <a:ext uri="{FF2B5EF4-FFF2-40B4-BE49-F238E27FC236}">
                    <a16:creationId xmlns:a16="http://schemas.microsoft.com/office/drawing/2014/main" id="{F1F0960A-1053-5548-9548-B70E2E449035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5" name="線條">
                <a:extLst>
                  <a:ext uri="{FF2B5EF4-FFF2-40B4-BE49-F238E27FC236}">
                    <a16:creationId xmlns:a16="http://schemas.microsoft.com/office/drawing/2014/main" id="{C76B9FAE-020F-ED4D-B5ED-2DC7C1FE0896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1" name="群組">
              <a:extLst>
                <a:ext uri="{FF2B5EF4-FFF2-40B4-BE49-F238E27FC236}">
                  <a16:creationId xmlns:a16="http://schemas.microsoft.com/office/drawing/2014/main" id="{75CB09C7-7320-244A-AB83-1FE9B7D56277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22" name="線條">
                <a:extLst>
                  <a:ext uri="{FF2B5EF4-FFF2-40B4-BE49-F238E27FC236}">
                    <a16:creationId xmlns:a16="http://schemas.microsoft.com/office/drawing/2014/main" id="{02A36D86-1EE4-D84F-99AB-121BA3949268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3" name="線條">
                <a:extLst>
                  <a:ext uri="{FF2B5EF4-FFF2-40B4-BE49-F238E27FC236}">
                    <a16:creationId xmlns:a16="http://schemas.microsoft.com/office/drawing/2014/main" id="{F0E68249-8230-3442-BA20-11A78C68FA27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732" y="801631"/>
            <a:ext cx="2906406" cy="3486766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107" y="801631"/>
            <a:ext cx="2906406" cy="34867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8" name="標題 6">
            <a:extLst>
              <a:ext uri="{FF2B5EF4-FFF2-40B4-BE49-F238E27FC236}">
                <a16:creationId xmlns:a16="http://schemas.microsoft.com/office/drawing/2014/main" id="{5B922016-F1B0-E949-A862-A4CBD7CB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5" y="306433"/>
            <a:ext cx="5823986" cy="527785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grpSp>
        <p:nvGrpSpPr>
          <p:cNvPr id="19" name="群組">
            <a:extLst>
              <a:ext uri="{FF2B5EF4-FFF2-40B4-BE49-F238E27FC236}">
                <a16:creationId xmlns:a16="http://schemas.microsoft.com/office/drawing/2014/main" id="{6BD26FF8-1BC0-B94F-A8DF-54D0445352A2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20" name="群組">
              <a:extLst>
                <a:ext uri="{FF2B5EF4-FFF2-40B4-BE49-F238E27FC236}">
                  <a16:creationId xmlns:a16="http://schemas.microsoft.com/office/drawing/2014/main" id="{14A7D075-82F4-3042-821F-783102005270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27" name="線條">
                <a:extLst>
                  <a:ext uri="{FF2B5EF4-FFF2-40B4-BE49-F238E27FC236}">
                    <a16:creationId xmlns:a16="http://schemas.microsoft.com/office/drawing/2014/main" id="{2455CF0A-D585-144E-B5D4-77F018D56F8D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8" name="線條">
                <a:extLst>
                  <a:ext uri="{FF2B5EF4-FFF2-40B4-BE49-F238E27FC236}">
                    <a16:creationId xmlns:a16="http://schemas.microsoft.com/office/drawing/2014/main" id="{FE818E32-34DE-7B42-A199-550C4E7B256D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1" name="群組">
              <a:extLst>
                <a:ext uri="{FF2B5EF4-FFF2-40B4-BE49-F238E27FC236}">
                  <a16:creationId xmlns:a16="http://schemas.microsoft.com/office/drawing/2014/main" id="{D1EE1E3F-707C-AD47-8B10-48C02A0A5CD3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25" name="線條">
                <a:extLst>
                  <a:ext uri="{FF2B5EF4-FFF2-40B4-BE49-F238E27FC236}">
                    <a16:creationId xmlns:a16="http://schemas.microsoft.com/office/drawing/2014/main" id="{3ADAD8EE-79FA-CD4F-9C6F-FB1C0F792A5D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6" name="線條">
                <a:extLst>
                  <a:ext uri="{FF2B5EF4-FFF2-40B4-BE49-F238E27FC236}">
                    <a16:creationId xmlns:a16="http://schemas.microsoft.com/office/drawing/2014/main" id="{AAF026F4-6318-F142-944C-95D94369D7A6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2" name="群組">
              <a:extLst>
                <a:ext uri="{FF2B5EF4-FFF2-40B4-BE49-F238E27FC236}">
                  <a16:creationId xmlns:a16="http://schemas.microsoft.com/office/drawing/2014/main" id="{70EBFE07-85E5-0244-B54B-8D11B86A84EB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23" name="線條">
                <a:extLst>
                  <a:ext uri="{FF2B5EF4-FFF2-40B4-BE49-F238E27FC236}">
                    <a16:creationId xmlns:a16="http://schemas.microsoft.com/office/drawing/2014/main" id="{256A4BCD-B69E-AC49-AC59-2909F6A7374F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4" name="線條">
                <a:extLst>
                  <a:ext uri="{FF2B5EF4-FFF2-40B4-BE49-F238E27FC236}">
                    <a16:creationId xmlns:a16="http://schemas.microsoft.com/office/drawing/2014/main" id="{9FEB13FB-E531-2247-8B43-7998311AD852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41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756009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3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373944"/>
            <a:ext cx="2901255" cy="29018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756009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3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373944"/>
            <a:ext cx="2915543" cy="29018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0" name="標題 6">
            <a:extLst>
              <a:ext uri="{FF2B5EF4-FFF2-40B4-BE49-F238E27FC236}">
                <a16:creationId xmlns:a16="http://schemas.microsoft.com/office/drawing/2014/main" id="{F5FE1F52-72A7-104A-BD18-B9F696FC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5" y="306433"/>
            <a:ext cx="5823986" cy="527785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grpSp>
        <p:nvGrpSpPr>
          <p:cNvPr id="21" name="群組">
            <a:extLst>
              <a:ext uri="{FF2B5EF4-FFF2-40B4-BE49-F238E27FC236}">
                <a16:creationId xmlns:a16="http://schemas.microsoft.com/office/drawing/2014/main" id="{8332D37F-8B00-F847-9956-F15411CB8EDE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22" name="群組">
              <a:extLst>
                <a:ext uri="{FF2B5EF4-FFF2-40B4-BE49-F238E27FC236}">
                  <a16:creationId xmlns:a16="http://schemas.microsoft.com/office/drawing/2014/main" id="{5561CE09-C7B6-6F43-A18D-07CA0F8F5381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29" name="線條">
                <a:extLst>
                  <a:ext uri="{FF2B5EF4-FFF2-40B4-BE49-F238E27FC236}">
                    <a16:creationId xmlns:a16="http://schemas.microsoft.com/office/drawing/2014/main" id="{4EB90C01-C145-4543-9707-7B4B92D11F6D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30" name="線條">
                <a:extLst>
                  <a:ext uri="{FF2B5EF4-FFF2-40B4-BE49-F238E27FC236}">
                    <a16:creationId xmlns:a16="http://schemas.microsoft.com/office/drawing/2014/main" id="{DBF96BF9-BB26-0E4A-980D-490F534C1B0E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3" name="群組">
              <a:extLst>
                <a:ext uri="{FF2B5EF4-FFF2-40B4-BE49-F238E27FC236}">
                  <a16:creationId xmlns:a16="http://schemas.microsoft.com/office/drawing/2014/main" id="{0DD84DAE-5ACD-8247-B24F-3BF15A999021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27" name="線條">
                <a:extLst>
                  <a:ext uri="{FF2B5EF4-FFF2-40B4-BE49-F238E27FC236}">
                    <a16:creationId xmlns:a16="http://schemas.microsoft.com/office/drawing/2014/main" id="{EE939553-68D3-C042-8AE6-5B8DE7CCE70C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8" name="線條">
                <a:extLst>
                  <a:ext uri="{FF2B5EF4-FFF2-40B4-BE49-F238E27FC236}">
                    <a16:creationId xmlns:a16="http://schemas.microsoft.com/office/drawing/2014/main" id="{5317FD37-EEDD-5D4B-940F-41F0D6DC033C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4" name="群組">
              <a:extLst>
                <a:ext uri="{FF2B5EF4-FFF2-40B4-BE49-F238E27FC236}">
                  <a16:creationId xmlns:a16="http://schemas.microsoft.com/office/drawing/2014/main" id="{E97A1EC9-C5E7-484D-8A5E-960C2AA89A12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25" name="線條">
                <a:extLst>
                  <a:ext uri="{FF2B5EF4-FFF2-40B4-BE49-F238E27FC236}">
                    <a16:creationId xmlns:a16="http://schemas.microsoft.com/office/drawing/2014/main" id="{F248EC3D-81C7-644F-9D80-0E947CE0BEA5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6" name="線條">
                <a:extLst>
                  <a:ext uri="{FF2B5EF4-FFF2-40B4-BE49-F238E27FC236}">
                    <a16:creationId xmlns:a16="http://schemas.microsoft.com/office/drawing/2014/main" id="{6560A736-DC87-8240-B75E-9B0E050783AE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56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715" y="368970"/>
            <a:ext cx="3740788" cy="40268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D07585-73A6-C14B-9E51-3F2DCF58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808" y="1283913"/>
            <a:ext cx="1993457" cy="3111877"/>
          </a:xfrm>
        </p:spPr>
        <p:txBody>
          <a:bodyPr>
            <a:normAutofit/>
          </a:bodyPr>
          <a:lstStyle>
            <a:lvl1pPr marL="0" indent="0">
              <a:buNone/>
              <a:defRPr sz="1477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3" indent="0">
              <a:buNone/>
              <a:defRPr sz="750"/>
            </a:lvl5pPr>
            <a:lvl6pPr marL="1714415" indent="0">
              <a:buNone/>
              <a:defRPr sz="750"/>
            </a:lvl6pPr>
            <a:lvl7pPr marL="2057298" indent="0">
              <a:buNone/>
              <a:defRPr sz="750"/>
            </a:lvl7pPr>
            <a:lvl8pPr marL="2400181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DC9E78C-BB17-D343-A639-8460AEFA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08" y="395040"/>
            <a:ext cx="1993457" cy="817183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grpSp>
        <p:nvGrpSpPr>
          <p:cNvPr id="22" name="群組">
            <a:extLst>
              <a:ext uri="{FF2B5EF4-FFF2-40B4-BE49-F238E27FC236}">
                <a16:creationId xmlns:a16="http://schemas.microsoft.com/office/drawing/2014/main" id="{4D5E0897-6E18-7041-AEB5-BDEA03BF2887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23" name="群組">
              <a:extLst>
                <a:ext uri="{FF2B5EF4-FFF2-40B4-BE49-F238E27FC236}">
                  <a16:creationId xmlns:a16="http://schemas.microsoft.com/office/drawing/2014/main" id="{70B6675D-0C97-0E46-8989-942F478B3B9D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30" name="線條">
                <a:extLst>
                  <a:ext uri="{FF2B5EF4-FFF2-40B4-BE49-F238E27FC236}">
                    <a16:creationId xmlns:a16="http://schemas.microsoft.com/office/drawing/2014/main" id="{43235962-7BF8-7D44-960A-E8503E6578E2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31" name="線條">
                <a:extLst>
                  <a:ext uri="{FF2B5EF4-FFF2-40B4-BE49-F238E27FC236}">
                    <a16:creationId xmlns:a16="http://schemas.microsoft.com/office/drawing/2014/main" id="{D7AE98C3-DECE-7A41-B79A-6B32F97A70C7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4" name="群組">
              <a:extLst>
                <a:ext uri="{FF2B5EF4-FFF2-40B4-BE49-F238E27FC236}">
                  <a16:creationId xmlns:a16="http://schemas.microsoft.com/office/drawing/2014/main" id="{789B10B3-8856-F64F-ACDE-34DCDC5C7201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28" name="線條">
                <a:extLst>
                  <a:ext uri="{FF2B5EF4-FFF2-40B4-BE49-F238E27FC236}">
                    <a16:creationId xmlns:a16="http://schemas.microsoft.com/office/drawing/2014/main" id="{26480356-5E5E-994F-9AED-4C2B8A9598EB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9" name="線條">
                <a:extLst>
                  <a:ext uri="{FF2B5EF4-FFF2-40B4-BE49-F238E27FC236}">
                    <a16:creationId xmlns:a16="http://schemas.microsoft.com/office/drawing/2014/main" id="{FDCC2944-3687-154F-B18B-55EC5F019FF0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25" name="群組">
              <a:extLst>
                <a:ext uri="{FF2B5EF4-FFF2-40B4-BE49-F238E27FC236}">
                  <a16:creationId xmlns:a16="http://schemas.microsoft.com/office/drawing/2014/main" id="{A7E51907-BF50-064F-BA7B-59214357483C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26" name="線條">
                <a:extLst>
                  <a:ext uri="{FF2B5EF4-FFF2-40B4-BE49-F238E27FC236}">
                    <a16:creationId xmlns:a16="http://schemas.microsoft.com/office/drawing/2014/main" id="{59F110CE-02A5-4347-9DD2-4797E72B6A6D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27" name="線條">
                <a:extLst>
                  <a:ext uri="{FF2B5EF4-FFF2-40B4-BE49-F238E27FC236}">
                    <a16:creationId xmlns:a16="http://schemas.microsoft.com/office/drawing/2014/main" id="{1E55D3AD-4F90-7846-853D-83E0FBF2F01E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4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8" y="395040"/>
            <a:ext cx="1993457" cy="817183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30646" y="368970"/>
            <a:ext cx="3779891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3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1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08" y="1283912"/>
            <a:ext cx="1993457" cy="3137946"/>
          </a:xfrm>
        </p:spPr>
        <p:txBody>
          <a:bodyPr>
            <a:normAutofit/>
          </a:bodyPr>
          <a:lstStyle>
            <a:lvl1pPr marL="0" indent="0">
              <a:buNone/>
              <a:defRPr sz="1477"/>
            </a:lvl1pPr>
            <a:lvl2pPr marL="342883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3" indent="0">
              <a:buNone/>
              <a:defRPr sz="750"/>
            </a:lvl5pPr>
            <a:lvl6pPr marL="1714415" indent="0">
              <a:buNone/>
              <a:defRPr sz="750"/>
            </a:lvl6pPr>
            <a:lvl7pPr marL="2057298" indent="0">
              <a:buNone/>
              <a:defRPr sz="750"/>
            </a:lvl7pPr>
            <a:lvl8pPr marL="2400181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8" name="群組">
            <a:extLst>
              <a:ext uri="{FF2B5EF4-FFF2-40B4-BE49-F238E27FC236}">
                <a16:creationId xmlns:a16="http://schemas.microsoft.com/office/drawing/2014/main" id="{E3C25153-3D9D-454E-8A41-B724DAE0154B}"/>
              </a:ext>
            </a:extLst>
          </p:cNvPr>
          <p:cNvGrpSpPr/>
          <p:nvPr userDrawn="1"/>
        </p:nvGrpSpPr>
        <p:grpSpPr>
          <a:xfrm>
            <a:off x="408683" y="461335"/>
            <a:ext cx="242094" cy="175772"/>
            <a:chOff x="0" y="0"/>
            <a:chExt cx="610963" cy="443570"/>
          </a:xfrm>
        </p:grpSpPr>
        <p:grpSp>
          <p:nvGrpSpPr>
            <p:cNvPr id="9" name="群組">
              <a:extLst>
                <a:ext uri="{FF2B5EF4-FFF2-40B4-BE49-F238E27FC236}">
                  <a16:creationId xmlns:a16="http://schemas.microsoft.com/office/drawing/2014/main" id="{37491B49-2E6D-254D-9927-AE8A6A4613F1}"/>
                </a:ext>
              </a:extLst>
            </p:cNvPr>
            <p:cNvGrpSpPr/>
            <p:nvPr/>
          </p:nvGrpSpPr>
          <p:grpSpPr>
            <a:xfrm>
              <a:off x="-1" y="-1"/>
              <a:ext cx="236291" cy="443572"/>
              <a:chOff x="0" y="0"/>
              <a:chExt cx="236289" cy="443570"/>
            </a:xfrm>
          </p:grpSpPr>
          <p:sp>
            <p:nvSpPr>
              <p:cNvPr id="16" name="線條">
                <a:extLst>
                  <a:ext uri="{FF2B5EF4-FFF2-40B4-BE49-F238E27FC236}">
                    <a16:creationId xmlns:a16="http://schemas.microsoft.com/office/drawing/2014/main" id="{FA505259-8751-5A48-BAEE-CE86DD50B0F4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7" name="線條">
                <a:extLst>
                  <a:ext uri="{FF2B5EF4-FFF2-40B4-BE49-F238E27FC236}">
                    <a16:creationId xmlns:a16="http://schemas.microsoft.com/office/drawing/2014/main" id="{907FB9CA-D27F-764A-93F9-482162A555BB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10" name="群組">
              <a:extLst>
                <a:ext uri="{FF2B5EF4-FFF2-40B4-BE49-F238E27FC236}">
                  <a16:creationId xmlns:a16="http://schemas.microsoft.com/office/drawing/2014/main" id="{DED17323-D58C-2B45-BD44-AD15A0B236DB}"/>
                </a:ext>
              </a:extLst>
            </p:cNvPr>
            <p:cNvGrpSpPr/>
            <p:nvPr/>
          </p:nvGrpSpPr>
          <p:grpSpPr>
            <a:xfrm>
              <a:off x="198514" y="-1"/>
              <a:ext cx="236291" cy="443572"/>
              <a:chOff x="0" y="0"/>
              <a:chExt cx="236289" cy="443570"/>
            </a:xfrm>
          </p:grpSpPr>
          <p:sp>
            <p:nvSpPr>
              <p:cNvPr id="14" name="線條">
                <a:extLst>
                  <a:ext uri="{FF2B5EF4-FFF2-40B4-BE49-F238E27FC236}">
                    <a16:creationId xmlns:a16="http://schemas.microsoft.com/office/drawing/2014/main" id="{62739A6F-3AE9-A549-B639-B773AAC64E03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5" name="線條">
                <a:extLst>
                  <a:ext uri="{FF2B5EF4-FFF2-40B4-BE49-F238E27FC236}">
                    <a16:creationId xmlns:a16="http://schemas.microsoft.com/office/drawing/2014/main" id="{14C19D8D-78E8-D146-8150-DF1FCD2A95D0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  <p:grpSp>
          <p:nvGrpSpPr>
            <p:cNvPr id="11" name="群組">
              <a:extLst>
                <a:ext uri="{FF2B5EF4-FFF2-40B4-BE49-F238E27FC236}">
                  <a16:creationId xmlns:a16="http://schemas.microsoft.com/office/drawing/2014/main" id="{4BA69337-9297-F149-817E-D63D39A5914C}"/>
                </a:ext>
              </a:extLst>
            </p:cNvPr>
            <p:cNvGrpSpPr/>
            <p:nvPr/>
          </p:nvGrpSpPr>
          <p:grpSpPr>
            <a:xfrm>
              <a:off x="374673" y="-1"/>
              <a:ext cx="236291" cy="443572"/>
              <a:chOff x="0" y="0"/>
              <a:chExt cx="236289" cy="443570"/>
            </a:xfrm>
          </p:grpSpPr>
          <p:sp>
            <p:nvSpPr>
              <p:cNvPr id="12" name="線條">
                <a:extLst>
                  <a:ext uri="{FF2B5EF4-FFF2-40B4-BE49-F238E27FC236}">
                    <a16:creationId xmlns:a16="http://schemas.microsoft.com/office/drawing/2014/main" id="{380E687A-14D8-4841-8DC0-9C6188F63DB6}"/>
                  </a:ext>
                </a:extLst>
              </p:cNvPr>
              <p:cNvSpPr/>
              <p:nvPr/>
            </p:nvSpPr>
            <p:spPr>
              <a:xfrm>
                <a:off x="-1" y="-1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  <p:sp>
            <p:nvSpPr>
              <p:cNvPr id="13" name="線條">
                <a:extLst>
                  <a:ext uri="{FF2B5EF4-FFF2-40B4-BE49-F238E27FC236}">
                    <a16:creationId xmlns:a16="http://schemas.microsoft.com/office/drawing/2014/main" id="{45B4CF5D-227D-3E4E-A228-96C13DD713C2}"/>
                  </a:ext>
                </a:extLst>
              </p:cNvPr>
              <p:cNvSpPr/>
              <p:nvPr/>
            </p:nvSpPr>
            <p:spPr>
              <a:xfrm flipV="1">
                <a:off x="-1" y="207280"/>
                <a:ext cx="236291" cy="236291"/>
              </a:xfrm>
              <a:prstGeom prst="lin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1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7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19" y="4062042"/>
            <a:ext cx="1425591" cy="4805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69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564" y="841772"/>
            <a:ext cx="4875292" cy="17907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116" y="2824972"/>
            <a:ext cx="4766740" cy="31599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8B23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511553" y="2707910"/>
            <a:ext cx="2160000" cy="40500"/>
          </a:xfrm>
          <a:prstGeom prst="rect">
            <a:avLst/>
          </a:prstGeom>
          <a:solidFill>
            <a:srgbClr val="F8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3"/>
          </p:nvPr>
        </p:nvSpPr>
        <p:spPr>
          <a:xfrm>
            <a:off x="1093206" y="3140964"/>
            <a:ext cx="4767050" cy="4524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8477AB-865A-5549-9BF8-E4D6CE0C59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24" name="Picture 3" descr="\\Mac\Home\ToDo\pre_GSS_2017\卓越中堅企業獎_201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574" y="3408214"/>
            <a:ext cx="304843" cy="508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Mac\Home\ToDo\pre_GSS_2017\2017國家產業創新獎獎盃_transparet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52" y="3233999"/>
            <a:ext cx="218541" cy="69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/>
          <p:cNvSpPr txBox="1"/>
          <p:nvPr userDrawn="1"/>
        </p:nvSpPr>
        <p:spPr>
          <a:xfrm>
            <a:off x="4612616" y="3656675"/>
            <a:ext cx="811054" cy="31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zh-TW" altLang="en-US" sz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國家產業創新獎</a:t>
            </a:r>
            <a:endParaRPr lang="en-US" altLang="zh-TW" sz="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ts val="900"/>
              </a:lnSpc>
            </a:pPr>
            <a:r>
              <a:rPr lang="zh-TW" altLang="en-US" sz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卓越中堅企業</a:t>
            </a:r>
          </a:p>
        </p:txBody>
      </p:sp>
      <p:pic>
        <p:nvPicPr>
          <p:cNvPr id="27" name="圖片 26"/>
          <p:cNvPicPr>
            <a:picLocks noChangeAspect="1"/>
          </p:cNvPicPr>
          <p:nvPr userDrawn="1"/>
        </p:nvPicPr>
        <p:blipFill>
          <a:blip r:embed="rId6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279" y="3706868"/>
            <a:ext cx="1494139" cy="2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69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87" y="1282305"/>
            <a:ext cx="2425137" cy="814501"/>
          </a:xfrm>
        </p:spPr>
        <p:txBody>
          <a:bodyPr anchor="b"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1099" y="373156"/>
            <a:ext cx="3232087" cy="41940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8477AB-865A-5549-9BF8-E4D6CE0C59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56787" y="2096805"/>
            <a:ext cx="2160000" cy="40500"/>
          </a:xfrm>
          <a:prstGeom prst="rect">
            <a:avLst/>
          </a:prstGeom>
          <a:solidFill>
            <a:srgbClr val="F8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56787" y="2213373"/>
            <a:ext cx="2417395" cy="75366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8B23B"/>
                </a:solidFill>
              </a:defRPr>
            </a:lvl1pPr>
            <a:lvl2pPr marL="342900" indent="0">
              <a:buNone/>
              <a:defRPr>
                <a:solidFill>
                  <a:srgbClr val="F8B23B"/>
                </a:solidFill>
              </a:defRPr>
            </a:lvl2pPr>
            <a:lvl3pPr marL="685800" indent="0">
              <a:buNone/>
              <a:defRPr>
                <a:solidFill>
                  <a:srgbClr val="F8B23B"/>
                </a:solidFill>
              </a:defRPr>
            </a:lvl3pPr>
            <a:lvl4pPr marL="1028700" indent="0">
              <a:buNone/>
              <a:defRPr>
                <a:solidFill>
                  <a:srgbClr val="F8B23B"/>
                </a:solidFill>
              </a:defRPr>
            </a:lvl4pPr>
            <a:lvl5pPr marL="1371600" indent="0">
              <a:buNone/>
              <a:defRPr>
                <a:solidFill>
                  <a:srgbClr val="F8B23B"/>
                </a:solidFill>
              </a:defRPr>
            </a:lvl5pPr>
          </a:lstStyle>
          <a:p>
            <a:pPr lvl="0"/>
            <a:r>
              <a:rPr kumimoji="1" lang="zh-TW" altLang="en-US" dirty="0"/>
              <a:t>按一下以編輯母片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47" y="4785804"/>
            <a:ext cx="1156067" cy="166456"/>
          </a:xfrm>
          <a:prstGeom prst="rect">
            <a:avLst/>
          </a:prstGeom>
        </p:spPr>
      </p:pic>
      <p:pic>
        <p:nvPicPr>
          <p:cNvPr id="15" name="Picture 3" descr="\\Mac\Home\ToDo\pre_GSS_2017\卓越中堅企業獎_2017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562" y="3961838"/>
            <a:ext cx="316217" cy="527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Mac\Home\ToDo\pre_GSS_2017\2017國家產業創新獎獎盃_transparet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743" y="3787827"/>
            <a:ext cx="226695" cy="718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2215009" y="4526879"/>
            <a:ext cx="854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國家產業創新獎</a:t>
            </a:r>
            <a:endParaRPr lang="en-US" altLang="zh-TW" sz="75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卓越中堅企業</a:t>
            </a:r>
          </a:p>
        </p:txBody>
      </p:sp>
    </p:spTree>
    <p:extLst>
      <p:ext uri="{BB962C8B-B14F-4D97-AF65-F5344CB8AC3E}">
        <p14:creationId xmlns:p14="http://schemas.microsoft.com/office/powerpoint/2010/main" val="15516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69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1" y="1063250"/>
            <a:ext cx="2349375" cy="855200"/>
          </a:xfrm>
        </p:spPr>
        <p:txBody>
          <a:bodyPr anchor="b">
            <a:normAutofit/>
          </a:bodyPr>
          <a:lstStyle>
            <a:lvl1pPr>
              <a:defRPr sz="2700">
                <a:solidFill>
                  <a:srgbClr val="56268E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8192" y="2023398"/>
            <a:ext cx="23493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77AB-865A-5549-9BF8-E4D6CE0C599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51229" y="1924251"/>
            <a:ext cx="1890000" cy="40500"/>
          </a:xfrm>
          <a:prstGeom prst="rect">
            <a:avLst/>
          </a:prstGeom>
          <a:solidFill>
            <a:srgbClr val="F8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19" y="1460448"/>
            <a:ext cx="974382" cy="1051890"/>
          </a:xfrm>
          <a:prstGeom prst="rect">
            <a:avLst/>
          </a:prstGeom>
        </p:spPr>
      </p:pic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495679" y="1493881"/>
            <a:ext cx="774071" cy="812006"/>
          </a:xfrm>
        </p:spPr>
        <p:txBody>
          <a:bodyPr anchor="ctr">
            <a:noAutofit/>
          </a:bodyPr>
          <a:lstStyle>
            <a:lvl1pPr marL="0" indent="0" algn="ctr">
              <a:buNone/>
              <a:defRPr sz="495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2" name="標題 1"/>
          <p:cNvSpPr txBox="1">
            <a:spLocks/>
          </p:cNvSpPr>
          <p:nvPr userDrawn="1"/>
        </p:nvSpPr>
        <p:spPr>
          <a:xfrm>
            <a:off x="474858" y="1311389"/>
            <a:ext cx="544747" cy="163662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788" b="1" dirty="0">
                <a:solidFill>
                  <a:srgbClr val="56268E"/>
                </a:solidFill>
                <a:latin typeface="Arial Narrow" charset="0"/>
                <a:ea typeface="Arial Narrow" charset="0"/>
                <a:cs typeface="Arial Narrow" charset="0"/>
              </a:rPr>
              <a:t>Chapter</a:t>
            </a:r>
            <a:endParaRPr kumimoji="1" lang="zh-TW" altLang="en-US" sz="788" b="1" dirty="0">
              <a:solidFill>
                <a:srgbClr val="56268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189" y="4785804"/>
            <a:ext cx="1156067" cy="1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結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69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17" y="-142290"/>
            <a:ext cx="4875292" cy="17907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17" y="1745851"/>
            <a:ext cx="4766740" cy="31599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rgbClr val="F8B23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400616" y="1628789"/>
            <a:ext cx="3240000" cy="40500"/>
          </a:xfrm>
          <a:prstGeom prst="rect">
            <a:avLst/>
          </a:prstGeom>
          <a:solidFill>
            <a:srgbClr val="F8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2" name="群組 11"/>
          <p:cNvGrpSpPr/>
          <p:nvPr userDrawn="1"/>
        </p:nvGrpSpPr>
        <p:grpSpPr>
          <a:xfrm>
            <a:off x="3729577" y="4329706"/>
            <a:ext cx="406075" cy="571415"/>
            <a:chOff x="6741066" y="5566417"/>
            <a:chExt cx="721911" cy="1015849"/>
          </a:xfrm>
        </p:grpSpPr>
        <p:pic>
          <p:nvPicPr>
            <p:cNvPr id="13" name="Picture 3" descr="\\Mac\Home\ToDo\pre_GSS_2017\卓越中堅企業獎_2017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874" y="5810959"/>
              <a:ext cx="447103" cy="746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Mac\Home\ToDo\pre_GSS_2017\2017國家產業創新獎獎盃_transpare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066" y="5566417"/>
              <a:ext cx="320527" cy="10158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字方塊 14"/>
          <p:cNvSpPr txBox="1"/>
          <p:nvPr userDrawn="1"/>
        </p:nvSpPr>
        <p:spPr>
          <a:xfrm>
            <a:off x="3152836" y="4655485"/>
            <a:ext cx="608291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75"/>
              </a:lnSpc>
            </a:pPr>
            <a:r>
              <a:rPr lang="zh-TW" altLang="en-US" sz="45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國家產業創新獎</a:t>
            </a:r>
            <a:endParaRPr lang="en-US" altLang="zh-TW" sz="45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ts val="675"/>
              </a:lnSpc>
            </a:pPr>
            <a:r>
              <a:rPr lang="zh-TW" altLang="en-US" sz="45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卓越中堅企業</a:t>
            </a:r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4254138" y="4136526"/>
            <a:ext cx="2513203" cy="788440"/>
            <a:chOff x="7905923" y="5543779"/>
            <a:chExt cx="3791042" cy="1189323"/>
          </a:xfrm>
        </p:grpSpPr>
        <p:sp>
          <p:nvSpPr>
            <p:cNvPr id="17" name="文字方塊 38">
              <a:hlinkClick r:id="rId5"/>
            </p:cNvPr>
            <p:cNvSpPr txBox="1">
              <a:spLocks noChangeArrowheads="1"/>
            </p:cNvSpPr>
            <p:nvPr/>
          </p:nvSpPr>
          <p:spPr bwMode="white">
            <a:xfrm>
              <a:off x="9096719" y="6437132"/>
              <a:ext cx="1371518" cy="29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Vital </a:t>
              </a:r>
              <a:r>
                <a:rPr lang="zh-TW" altLang="en-US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雲端服務家族</a:t>
              </a:r>
            </a:p>
          </p:txBody>
        </p:sp>
        <p:sp>
          <p:nvSpPr>
            <p:cNvPr id="18" name="文字方塊 38">
              <a:hlinkClick r:id="rId5"/>
            </p:cNvPr>
            <p:cNvSpPr txBox="1">
              <a:spLocks noChangeArrowheads="1"/>
            </p:cNvSpPr>
            <p:nvPr/>
          </p:nvSpPr>
          <p:spPr bwMode="white">
            <a:xfrm>
              <a:off x="7905923" y="6437132"/>
              <a:ext cx="1081352" cy="29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GSS </a:t>
              </a:r>
              <a:r>
                <a:rPr lang="zh-TW" altLang="en-US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叡揚資訊</a:t>
              </a:r>
            </a:p>
          </p:txBody>
        </p:sp>
        <p:sp>
          <p:nvSpPr>
            <p:cNvPr id="19" name="文字方塊 38">
              <a:hlinkClick r:id="rId5"/>
            </p:cNvPr>
            <p:cNvSpPr txBox="1">
              <a:spLocks noChangeArrowheads="1"/>
            </p:cNvSpPr>
            <p:nvPr/>
          </p:nvSpPr>
          <p:spPr bwMode="white">
            <a:xfrm>
              <a:off x="10485038" y="6437132"/>
              <a:ext cx="1211927" cy="29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GSS </a:t>
              </a:r>
              <a:r>
                <a:rPr lang="zh-TW" altLang="en-US" sz="675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技術部落格</a:t>
              </a:r>
            </a:p>
          </p:txBody>
        </p:sp>
        <p:pic>
          <p:nvPicPr>
            <p:cNvPr id="20" name="Picture 10" descr="\\Mac\下載項目\blog-gss-com-tw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462" y="5553634"/>
              <a:ext cx="871200" cy="87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\\Mac\下載項目\www-gss-com-tw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627" y="5553632"/>
              <a:ext cx="871199" cy="87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\\Mac\下載項目\www-gsscloud-com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530" y="5543779"/>
              <a:ext cx="871200" cy="87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457" y="4680649"/>
            <a:ext cx="1494139" cy="2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>
            <a:extLst>
              <a:ext uri="{FF2B5EF4-FFF2-40B4-BE49-F238E27FC236}">
                <a16:creationId xmlns:a16="http://schemas.microsoft.com/office/drawing/2014/main" id="{81D8D3DC-CAB4-EB4C-B567-58D3BFCD175D}"/>
              </a:ext>
            </a:extLst>
          </p:cNvPr>
          <p:cNvSpPr/>
          <p:nvPr userDrawn="1"/>
        </p:nvSpPr>
        <p:spPr>
          <a:xfrm rot="16800000">
            <a:off x="-1027754" y="780799"/>
            <a:ext cx="2066332" cy="353364"/>
          </a:xfrm>
          <a:custGeom>
            <a:avLst/>
            <a:gdLst>
              <a:gd name="connsiteX0" fmla="*/ 2004025 w 2066332"/>
              <a:gd name="connsiteY0" fmla="*/ 0 h 353364"/>
              <a:gd name="connsiteX1" fmla="*/ 2066332 w 2066332"/>
              <a:gd name="connsiteY1" fmla="*/ 353364 h 353364"/>
              <a:gd name="connsiteX2" fmla="*/ 0 w 2066332"/>
              <a:gd name="connsiteY2" fmla="*/ 353364 h 353364"/>
              <a:gd name="connsiteX3" fmla="*/ 2004025 w 2066332"/>
              <a:gd name="connsiteY3" fmla="*/ 0 h 3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332" h="353364">
                <a:moveTo>
                  <a:pt x="2004025" y="0"/>
                </a:moveTo>
                <a:lnTo>
                  <a:pt x="2066332" y="353364"/>
                </a:lnTo>
                <a:lnTo>
                  <a:pt x="0" y="353364"/>
                </a:lnTo>
                <a:lnTo>
                  <a:pt x="2004025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391CFBE-32A6-254F-ABAE-A11D2CF2D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6731"/>
            <a:ext cx="6858000" cy="62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3775E9-DDFC-EA49-8628-1E36531A3101}"/>
              </a:ext>
            </a:extLst>
          </p:cNvPr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手繪多邊形 13">
            <a:extLst>
              <a:ext uri="{FF2B5EF4-FFF2-40B4-BE49-F238E27FC236}">
                <a16:creationId xmlns:a16="http://schemas.microsoft.com/office/drawing/2014/main" id="{4BCBFC92-86C4-684A-9F7A-4626FF94B1F7}"/>
              </a:ext>
            </a:extLst>
          </p:cNvPr>
          <p:cNvSpPr/>
          <p:nvPr userDrawn="1"/>
        </p:nvSpPr>
        <p:spPr>
          <a:xfrm rot="18900000">
            <a:off x="6444975" y="4589485"/>
            <a:ext cx="719002" cy="528722"/>
          </a:xfrm>
          <a:custGeom>
            <a:avLst/>
            <a:gdLst>
              <a:gd name="connsiteX0" fmla="*/ 719002 w 719002"/>
              <a:gd name="connsiteY0" fmla="*/ 0 h 528722"/>
              <a:gd name="connsiteX1" fmla="*/ 190280 w 719002"/>
              <a:gd name="connsiteY1" fmla="*/ 528722 h 528722"/>
              <a:gd name="connsiteX2" fmla="*/ 0 w 719002"/>
              <a:gd name="connsiteY2" fmla="*/ 338441 h 528722"/>
              <a:gd name="connsiteX3" fmla="*/ 0 w 719002"/>
              <a:gd name="connsiteY3" fmla="*/ 0 h 528722"/>
              <a:gd name="connsiteX4" fmla="*/ 719002 w 719002"/>
              <a:gd name="connsiteY4" fmla="*/ 0 h 5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02" h="528722">
                <a:moveTo>
                  <a:pt x="719002" y="0"/>
                </a:moveTo>
                <a:lnTo>
                  <a:pt x="190280" y="528722"/>
                </a:lnTo>
                <a:lnTo>
                  <a:pt x="0" y="338441"/>
                </a:lnTo>
                <a:lnTo>
                  <a:pt x="0" y="0"/>
                </a:lnTo>
                <a:lnTo>
                  <a:pt x="719002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3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57D1E2-6C87-0E40-BFF7-4B0042B2C3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5" y="4533864"/>
            <a:ext cx="1101281" cy="474163"/>
          </a:xfrm>
          <a:prstGeom prst="rect">
            <a:avLst/>
          </a:prstGeom>
        </p:spPr>
      </p:pic>
      <p:sp>
        <p:nvSpPr>
          <p:cNvPr id="16" name="手繪多邊形 15">
            <a:extLst>
              <a:ext uri="{FF2B5EF4-FFF2-40B4-BE49-F238E27FC236}">
                <a16:creationId xmlns:a16="http://schemas.microsoft.com/office/drawing/2014/main" id="{FFB51893-8B6B-0349-880E-D144DA0989B9}"/>
              </a:ext>
            </a:extLst>
          </p:cNvPr>
          <p:cNvSpPr/>
          <p:nvPr userDrawn="1"/>
        </p:nvSpPr>
        <p:spPr>
          <a:xfrm rot="600000">
            <a:off x="-46568" y="5044081"/>
            <a:ext cx="1320361" cy="225795"/>
          </a:xfrm>
          <a:custGeom>
            <a:avLst/>
            <a:gdLst>
              <a:gd name="connsiteX0" fmla="*/ 0 w 1320361"/>
              <a:gd name="connsiteY0" fmla="*/ 0 h 225795"/>
              <a:gd name="connsiteX1" fmla="*/ 1320361 w 1320361"/>
              <a:gd name="connsiteY1" fmla="*/ 0 h 225795"/>
              <a:gd name="connsiteX2" fmla="*/ 39814 w 1320361"/>
              <a:gd name="connsiteY2" fmla="*/ 225795 h 225795"/>
              <a:gd name="connsiteX3" fmla="*/ 0 w 1320361"/>
              <a:gd name="connsiteY3" fmla="*/ 0 h 2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61" h="225795">
                <a:moveTo>
                  <a:pt x="0" y="0"/>
                </a:moveTo>
                <a:lnTo>
                  <a:pt x="1320361" y="0"/>
                </a:lnTo>
                <a:lnTo>
                  <a:pt x="39814" y="2257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17" name="手繪多邊形 16">
            <a:extLst>
              <a:ext uri="{FF2B5EF4-FFF2-40B4-BE49-F238E27FC236}">
                <a16:creationId xmlns:a16="http://schemas.microsoft.com/office/drawing/2014/main" id="{6FE8E5CD-0012-A446-9272-FD2C1DE691D9}"/>
              </a:ext>
            </a:extLst>
          </p:cNvPr>
          <p:cNvSpPr/>
          <p:nvPr userDrawn="1"/>
        </p:nvSpPr>
        <p:spPr>
          <a:xfrm rot="600000">
            <a:off x="-118458" y="-38249"/>
            <a:ext cx="226930" cy="1326999"/>
          </a:xfrm>
          <a:custGeom>
            <a:avLst/>
            <a:gdLst>
              <a:gd name="connsiteX0" fmla="*/ 0 w 226930"/>
              <a:gd name="connsiteY0" fmla="*/ 40014 h 1326999"/>
              <a:gd name="connsiteX1" fmla="*/ 226930 w 226930"/>
              <a:gd name="connsiteY1" fmla="*/ 0 h 1326999"/>
              <a:gd name="connsiteX2" fmla="*/ 226930 w 226930"/>
              <a:gd name="connsiteY2" fmla="*/ 1326999 h 1326999"/>
              <a:gd name="connsiteX3" fmla="*/ 0 w 226930"/>
              <a:gd name="connsiteY3" fmla="*/ 40014 h 13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30" h="1326999">
                <a:moveTo>
                  <a:pt x="0" y="40014"/>
                </a:moveTo>
                <a:lnTo>
                  <a:pt x="226930" y="0"/>
                </a:lnTo>
                <a:lnTo>
                  <a:pt x="226930" y="1326999"/>
                </a:lnTo>
                <a:lnTo>
                  <a:pt x="0" y="40014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165733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77AB-865A-5549-9BF8-E4D6CE0C599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1488" y="655544"/>
            <a:ext cx="5915025" cy="400386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、副標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268E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27847"/>
            <a:ext cx="5915025" cy="3731559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77AB-865A-5549-9BF8-E4D6CE0C599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71488" y="557213"/>
            <a:ext cx="5915025" cy="28476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8B23B"/>
                </a:solidFill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546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69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8477AB-865A-5549-9BF8-E4D6CE0C599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55" y="-15715"/>
            <a:ext cx="71892" cy="613846"/>
          </a:xfrm>
          <a:prstGeom prst="rect">
            <a:avLst/>
          </a:prstGeom>
        </p:spPr>
      </p:pic>
      <p:pic>
        <p:nvPicPr>
          <p:cNvPr id="13" name="內容版面配置區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95" y="4875328"/>
            <a:ext cx="1163699" cy="1763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655544"/>
            <a:ext cx="5915025" cy="400386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556787"/>
            <a:ext cx="2914650" cy="407593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556787"/>
            <a:ext cx="2914650" cy="40759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77AB-865A-5549-9BF8-E4D6CE0C599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416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615416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233350"/>
            <a:ext cx="2901255" cy="340588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615416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233350"/>
            <a:ext cx="2915543" cy="34058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77AB-865A-5549-9BF8-E4D6CE0C599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274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底版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螢幕快照 2019-01-14 16.24.00.png" descr="螢幕快照 2019-01-14 16.24.00.png">
            <a:extLst>
              <a:ext uri="{FF2B5EF4-FFF2-40B4-BE49-F238E27FC236}">
                <a16:creationId xmlns:a16="http://schemas.microsoft.com/office/drawing/2014/main" id="{DC1A4FAA-E26A-2143-AB51-6D1EE64E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" y="4839313"/>
            <a:ext cx="6858556" cy="320331"/>
          </a:xfrm>
          <a:prstGeom prst="rect">
            <a:avLst/>
          </a:prstGeom>
          <a:ln w="12700">
            <a:miter lim="400000"/>
          </a:ln>
          <a:effectLst>
            <a:outerShdw blurRad="304800" dist="25400" dir="10189420" rotWithShape="0">
              <a:srgbClr val="000000">
                <a:alpha val="47815"/>
              </a:srgbClr>
            </a:outerShdw>
          </a:effectLst>
        </p:spPr>
      </p:pic>
      <p:sp>
        <p:nvSpPr>
          <p:cNvPr id="11" name="三角形">
            <a:extLst>
              <a:ext uri="{FF2B5EF4-FFF2-40B4-BE49-F238E27FC236}">
                <a16:creationId xmlns:a16="http://schemas.microsoft.com/office/drawing/2014/main" id="{0B9E7851-B86C-0D42-8889-52669FFC6915}"/>
              </a:ext>
            </a:extLst>
          </p:cNvPr>
          <p:cNvSpPr/>
          <p:nvPr userDrawn="1"/>
        </p:nvSpPr>
        <p:spPr>
          <a:xfrm rot="16200000">
            <a:off x="6507037" y="4693654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350" dirty="0"/>
          </a:p>
        </p:txBody>
      </p:sp>
      <p:pic>
        <p:nvPicPr>
          <p:cNvPr id="6" name="影像" descr="影像">
            <a:extLst>
              <a:ext uri="{FF2B5EF4-FFF2-40B4-BE49-F238E27FC236}">
                <a16:creationId xmlns:a16="http://schemas.microsoft.com/office/drawing/2014/main" id="{2A40E667-2618-0346-9581-0416E6B09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94" y="4947273"/>
            <a:ext cx="935606" cy="1326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73AFC-184C-5C49-8EC0-1462F687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08DE626-833A-4649-88F5-E090BA5D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214" y="4678506"/>
            <a:ext cx="292073" cy="273844"/>
          </a:xfrm>
          <a:prstGeom prst="rect">
            <a:avLst/>
          </a:prstGeom>
        </p:spPr>
        <p:txBody>
          <a:bodyPr/>
          <a:lstStyle>
            <a:lvl1pPr>
              <a:defRPr sz="738">
                <a:solidFill>
                  <a:schemeClr val="tx1"/>
                </a:solidFill>
              </a:defRPr>
            </a:lvl1pPr>
          </a:lstStyle>
          <a:p>
            <a:fld id="{989048D7-2E77-7144-BB93-663BF1B03BE9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2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空白底版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螢幕快照 2019-01-14 16.24.00.png" descr="螢幕快照 2019-01-14 16.24.00.png">
            <a:extLst>
              <a:ext uri="{FF2B5EF4-FFF2-40B4-BE49-F238E27FC236}">
                <a16:creationId xmlns:a16="http://schemas.microsoft.com/office/drawing/2014/main" id="{DC1A4FAA-E26A-2143-AB51-6D1EE64E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" y="4839313"/>
            <a:ext cx="6858556" cy="320331"/>
          </a:xfrm>
          <a:prstGeom prst="rect">
            <a:avLst/>
          </a:prstGeom>
          <a:ln w="12700">
            <a:miter lim="400000"/>
          </a:ln>
          <a:effectLst>
            <a:outerShdw blurRad="304800" dist="25400" dir="10189420" rotWithShape="0">
              <a:srgbClr val="000000">
                <a:alpha val="47815"/>
              </a:srgbClr>
            </a:outerShdw>
          </a:effectLst>
        </p:spPr>
      </p:pic>
      <p:sp>
        <p:nvSpPr>
          <p:cNvPr id="11" name="三角形">
            <a:extLst>
              <a:ext uri="{FF2B5EF4-FFF2-40B4-BE49-F238E27FC236}">
                <a16:creationId xmlns:a16="http://schemas.microsoft.com/office/drawing/2014/main" id="{0B9E7851-B86C-0D42-8889-52669FFC6915}"/>
              </a:ext>
            </a:extLst>
          </p:cNvPr>
          <p:cNvSpPr/>
          <p:nvPr userDrawn="1"/>
        </p:nvSpPr>
        <p:spPr>
          <a:xfrm rot="16200000">
            <a:off x="6507037" y="4693654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865" y="4697885"/>
            <a:ext cx="292073" cy="273844"/>
          </a:xfrm>
        </p:spPr>
        <p:txBody>
          <a:bodyPr/>
          <a:lstStyle/>
          <a:p>
            <a:fld id="{989048D7-2E77-7144-BB93-663BF1B03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影像" descr="影像">
            <a:extLst>
              <a:ext uri="{FF2B5EF4-FFF2-40B4-BE49-F238E27FC236}">
                <a16:creationId xmlns:a16="http://schemas.microsoft.com/office/drawing/2014/main" id="{2A40E667-2618-0346-9581-0416E6B09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94" y="4947273"/>
            <a:ext cx="935606" cy="1326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73AFC-184C-5C49-8EC0-1462F687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6F4696-1F0E-B34F-8794-972B9234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924647"/>
            <a:ext cx="5915025" cy="3486764"/>
          </a:xfrm>
        </p:spPr>
        <p:txBody>
          <a:bodyPr>
            <a:normAutofit/>
          </a:bodyPr>
          <a:lstStyle>
            <a:lvl1pPr marL="171442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321">
                <a:solidFill>
                  <a:srgbClr val="032664"/>
                </a:solidFill>
              </a:defRPr>
            </a:lvl1pPr>
            <a:lvl2pPr marL="514325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2110">
                <a:solidFill>
                  <a:srgbClr val="032664"/>
                </a:solidFill>
              </a:defRPr>
            </a:lvl2pPr>
            <a:lvl3pPr marL="857207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899">
                <a:solidFill>
                  <a:srgbClr val="032664"/>
                </a:solidFill>
              </a:defRPr>
            </a:lvl3pPr>
            <a:lvl4pPr marL="1200090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4pPr>
            <a:lvl5pPr marL="1542974" indent="-171442">
              <a:lnSpc>
                <a:spcPct val="120000"/>
              </a:lnSpc>
              <a:buSzPct val="50000"/>
              <a:buFont typeface="Wingdings" pitchFamily="2" charset="2"/>
              <a:buChar char="n"/>
              <a:defRPr sz="1688">
                <a:solidFill>
                  <a:srgbClr val="032664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空白底版-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螢幕快照 2019-01-14 16.24.00.png" descr="螢幕快照 2019-01-14 16.24.00.png">
            <a:extLst>
              <a:ext uri="{FF2B5EF4-FFF2-40B4-BE49-F238E27FC236}">
                <a16:creationId xmlns:a16="http://schemas.microsoft.com/office/drawing/2014/main" id="{DC1A4FAA-E26A-2143-AB51-6D1EE64E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" y="4839313"/>
            <a:ext cx="6858556" cy="320331"/>
          </a:xfrm>
          <a:prstGeom prst="rect">
            <a:avLst/>
          </a:prstGeom>
          <a:ln w="12700">
            <a:miter lim="400000"/>
          </a:ln>
          <a:effectLst>
            <a:outerShdw blurRad="304800" dist="25400" dir="10189420" rotWithShape="0">
              <a:srgbClr val="000000">
                <a:alpha val="47815"/>
              </a:srgbClr>
            </a:outerShdw>
          </a:effectLst>
        </p:spPr>
      </p:pic>
      <p:sp>
        <p:nvSpPr>
          <p:cNvPr id="11" name="三角形">
            <a:extLst>
              <a:ext uri="{FF2B5EF4-FFF2-40B4-BE49-F238E27FC236}">
                <a16:creationId xmlns:a16="http://schemas.microsoft.com/office/drawing/2014/main" id="{0B9E7851-B86C-0D42-8889-52669FFC6915}"/>
              </a:ext>
            </a:extLst>
          </p:cNvPr>
          <p:cNvSpPr/>
          <p:nvPr userDrawn="1"/>
        </p:nvSpPr>
        <p:spPr>
          <a:xfrm rot="16200000">
            <a:off x="6507037" y="4693654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350" dirty="0"/>
          </a:p>
        </p:txBody>
      </p:sp>
      <p:pic>
        <p:nvPicPr>
          <p:cNvPr id="6" name="影像" descr="影像">
            <a:extLst>
              <a:ext uri="{FF2B5EF4-FFF2-40B4-BE49-F238E27FC236}">
                <a16:creationId xmlns:a16="http://schemas.microsoft.com/office/drawing/2014/main" id="{2A40E667-2618-0346-9581-0416E6B09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194" y="4947273"/>
            <a:ext cx="935606" cy="1326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73AFC-184C-5C49-8EC0-1462F687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08DE626-833A-4649-88F5-E090BA5D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214" y="4678506"/>
            <a:ext cx="292073" cy="273844"/>
          </a:xfrm>
          <a:prstGeom prst="rect">
            <a:avLst/>
          </a:prstGeom>
        </p:spPr>
        <p:txBody>
          <a:bodyPr/>
          <a:lstStyle>
            <a:lvl1pPr>
              <a:defRPr sz="738">
                <a:solidFill>
                  <a:schemeClr val="tx1"/>
                </a:solidFill>
              </a:defRPr>
            </a:lvl1pPr>
          </a:lstStyle>
          <a:p>
            <a:fld id="{989048D7-2E77-7144-BB93-663BF1B03BE9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7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5169CA-F099-4196-8E47-539854C0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52D2-90FD-4795-ABA1-8CF3B55CB8F3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A37767-C1CD-4818-ADFC-E6E7707C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582C1A-C057-404A-8A23-50480E2E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7359-B7E8-40B3-B7D2-4EF30483FD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7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97E090-A897-4720-95E4-BFA871CE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A45B-F043-40DC-B013-7489738F82F9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D8229B-A724-4673-B2F6-6EB87B7B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A57DB3-D307-4075-9426-A15AD505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9BCA-1080-41BB-B6B0-290289F519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2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>
            <a:extLst>
              <a:ext uri="{FF2B5EF4-FFF2-40B4-BE49-F238E27FC236}">
                <a16:creationId xmlns:a16="http://schemas.microsoft.com/office/drawing/2014/main" id="{81D8D3DC-CAB4-EB4C-B567-58D3BFCD175D}"/>
              </a:ext>
            </a:extLst>
          </p:cNvPr>
          <p:cNvSpPr/>
          <p:nvPr userDrawn="1"/>
        </p:nvSpPr>
        <p:spPr>
          <a:xfrm rot="16800000">
            <a:off x="-1027754" y="780799"/>
            <a:ext cx="2066332" cy="353364"/>
          </a:xfrm>
          <a:custGeom>
            <a:avLst/>
            <a:gdLst>
              <a:gd name="connsiteX0" fmla="*/ 2004025 w 2066332"/>
              <a:gd name="connsiteY0" fmla="*/ 0 h 353364"/>
              <a:gd name="connsiteX1" fmla="*/ 2066332 w 2066332"/>
              <a:gd name="connsiteY1" fmla="*/ 353364 h 353364"/>
              <a:gd name="connsiteX2" fmla="*/ 0 w 2066332"/>
              <a:gd name="connsiteY2" fmla="*/ 353364 h 353364"/>
              <a:gd name="connsiteX3" fmla="*/ 2004025 w 2066332"/>
              <a:gd name="connsiteY3" fmla="*/ 0 h 3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332" h="353364">
                <a:moveTo>
                  <a:pt x="2004025" y="0"/>
                </a:moveTo>
                <a:lnTo>
                  <a:pt x="2066332" y="353364"/>
                </a:lnTo>
                <a:lnTo>
                  <a:pt x="0" y="353364"/>
                </a:lnTo>
                <a:lnTo>
                  <a:pt x="2004025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00000">
                <a:srgbClr val="004398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391CFBE-32A6-254F-ABAE-A11D2CF2D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6731"/>
            <a:ext cx="6858000" cy="62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A96957-F35B-0547-BE56-B73C708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0935" y="4767264"/>
            <a:ext cx="1543050" cy="273844"/>
          </a:xfrm>
        </p:spPr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11603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21D691-5851-4274-8CCD-3572DC37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045-39ED-4D04-A423-37BFEB04B8C5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5483C-7249-433E-B49C-041C33D6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066C1C-0D30-4611-B3FC-07ADCBCA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791-EB21-4755-9219-0F21CDF8F6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507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7" y="1369219"/>
            <a:ext cx="2900363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369219"/>
            <a:ext cx="2900363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C76668F-3A99-4070-A9F1-DB49A9A4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DAFF-7B8F-4F30-B4BC-FAC8F95D652F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62E20DF-AE37-4DAE-BE83-C950B11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707B665-EF56-47B9-B230-D85E1532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4ED5-BA43-40C6-A1FE-EC6873B82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070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679" y="273844"/>
            <a:ext cx="5915025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679" y="1260872"/>
            <a:ext cx="290155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679" y="1878806"/>
            <a:ext cx="2901553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8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84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8C0F79A-A8C5-48D7-93DA-40D8D566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9CBE-F1B9-461A-BFA9-9AE7B22BD684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E2D5D733-3634-4EFA-AA01-CE6A4D49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AACA515B-71F7-44F4-A0A6-F171F1EA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DED-352E-414D-8C45-B0451DB631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586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E37FE023-CC6B-4DC0-8DCD-D63F8947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B6F8-3A6C-4D51-A6EF-446A5B49C7A1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9285A03A-28C6-4485-AD8D-793F4DF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2C8D37B-A1CD-4277-8A22-B73FE1A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99EF-3BC5-42BA-9148-21E6DD7F26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228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0D5BDE9-A91F-4E5B-9846-6B8F1970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DE99-1D20-4358-BCFB-A8A2A8621213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B0C5E6D0-E86B-4F0E-B656-6BF21AA2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5B34E2E-F98C-4B9F-ACFF-DECDB448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AA35-B472-4C54-85A1-DB0AF98D3B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76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41" y="740569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1D25243-3965-4755-B5AA-C3069238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F51A-A284-43B5-A8AB-BDDF2D655C4D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7C3D4F9-06C8-4E75-A689-181D6840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FD35B9F-E14A-41DC-9903-095BE085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492C-1E48-47DC-A5E9-656C96760E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10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841" y="740569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08A9FC6-369A-4417-A0D4-EAF0C700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F50B-2753-465A-A1AE-F462C8FF5644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5C38ADF-3043-4320-845F-13E466D8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9D5AB9F-575E-47C5-9704-053122B1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E794-6F28-4CAF-93C4-43EC688442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5804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7243B6-08B5-4B57-BA4A-F47B88ED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DB53-DA54-4BB2-83B9-2D0314F4B619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1EA6A4-5EF0-48A9-995A-1A054986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4FFB23-A3D5-4F90-8528-D559E1AF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1D63-47A1-4D2A-847D-F98B50E190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42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21969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6037AA-7984-4E8D-AB9F-CA0B0228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67DE-EA73-46DC-A7BB-086A583B3540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42FFEB-E3A0-4A7B-B1AE-DE05BA3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21A4C7-8E66-4B46-A8A7-7E869E9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9A98-A2B9-4D57-B8E5-43FFA44966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069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>
  <p:cSld name="1_標題投影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65307" cy="513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0"/>
          <p:cNvSpPr/>
          <p:nvPr/>
        </p:nvSpPr>
        <p:spPr>
          <a:xfrm>
            <a:off x="0" y="-1452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0"/>
          <p:cNvSpPr/>
          <p:nvPr/>
        </p:nvSpPr>
        <p:spPr>
          <a:xfrm rot="10800000">
            <a:off x="833982" y="-4142"/>
            <a:ext cx="5322585" cy="5151784"/>
          </a:xfrm>
          <a:custGeom>
            <a:avLst/>
            <a:gdLst/>
            <a:ahLst/>
            <a:cxnLst/>
            <a:rect l="l" t="t" r="r" b="b"/>
            <a:pathLst>
              <a:path w="7276901" h="5282540" extrusionOk="0">
                <a:moveTo>
                  <a:pt x="0" y="0"/>
                </a:moveTo>
                <a:lnTo>
                  <a:pt x="7276901" y="791"/>
                </a:lnTo>
                <a:lnTo>
                  <a:pt x="4914899" y="5282540"/>
                </a:lnTo>
                <a:lnTo>
                  <a:pt x="0" y="528254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40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315881" y="6212"/>
            <a:ext cx="3863838" cy="51517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0"/>
          <p:cNvSpPr/>
          <p:nvPr/>
        </p:nvSpPr>
        <p:spPr>
          <a:xfrm rot="10800000">
            <a:off x="1514238" y="0"/>
            <a:ext cx="5343763" cy="5144953"/>
          </a:xfrm>
          <a:custGeom>
            <a:avLst/>
            <a:gdLst/>
            <a:ahLst/>
            <a:cxnLst/>
            <a:rect l="l" t="t" r="r" b="b"/>
            <a:pathLst>
              <a:path w="9500023" h="6859937" extrusionOk="0">
                <a:moveTo>
                  <a:pt x="6327413" y="6859937"/>
                </a:moveTo>
                <a:lnTo>
                  <a:pt x="0" y="6859324"/>
                </a:lnTo>
                <a:lnTo>
                  <a:pt x="0" y="3799"/>
                </a:lnTo>
                <a:lnTo>
                  <a:pt x="9500023" y="0"/>
                </a:lnTo>
                <a:lnTo>
                  <a:pt x="6327413" y="68599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2734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橋 的圖片&#10;&#10;自動產生的描述">
            <a:extLst>
              <a:ext uri="{FF2B5EF4-FFF2-40B4-BE49-F238E27FC236}">
                <a16:creationId xmlns:a16="http://schemas.microsoft.com/office/drawing/2014/main" id="{C7FA9366-8E34-6244-8A99-AEF709A28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80292" y="2277116"/>
            <a:ext cx="7338292" cy="2866384"/>
          </a:xfrm>
          <a:custGeom>
            <a:avLst/>
            <a:gdLst>
              <a:gd name="connsiteX0" fmla="*/ 7338292 w 7338292"/>
              <a:gd name="connsiteY0" fmla="*/ 0 h 2866384"/>
              <a:gd name="connsiteX1" fmla="*/ 0 w 7338292"/>
              <a:gd name="connsiteY1" fmla="*/ 0 h 2866384"/>
              <a:gd name="connsiteX2" fmla="*/ 0 w 7338292"/>
              <a:gd name="connsiteY2" fmla="*/ 2866384 h 2866384"/>
              <a:gd name="connsiteX3" fmla="*/ 6887656 w 7338292"/>
              <a:gd name="connsiteY3" fmla="*/ 2866384 h 2866384"/>
              <a:gd name="connsiteX4" fmla="*/ 6887656 w 7338292"/>
              <a:gd name="connsiteY4" fmla="*/ 1121996 h 2866384"/>
              <a:gd name="connsiteX5" fmla="*/ 7338292 w 7338292"/>
              <a:gd name="connsiteY5" fmla="*/ 1121996 h 2866384"/>
              <a:gd name="connsiteX6" fmla="*/ 7338292 w 7338292"/>
              <a:gd name="connsiteY6" fmla="*/ 0 h 28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8292" h="2866384">
                <a:moveTo>
                  <a:pt x="7338292" y="0"/>
                </a:moveTo>
                <a:lnTo>
                  <a:pt x="0" y="0"/>
                </a:lnTo>
                <a:lnTo>
                  <a:pt x="0" y="2866384"/>
                </a:lnTo>
                <a:lnTo>
                  <a:pt x="6887656" y="2866384"/>
                </a:lnTo>
                <a:lnTo>
                  <a:pt x="6887656" y="1121996"/>
                </a:lnTo>
                <a:lnTo>
                  <a:pt x="7338292" y="1121996"/>
                </a:lnTo>
                <a:lnTo>
                  <a:pt x="7338292" y="0"/>
                </a:lnTo>
                <a:close/>
              </a:path>
            </a:pathLst>
          </a:cu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AD41AD72-6CFB-094B-AE66-9B53F9422148}"/>
              </a:ext>
            </a:extLst>
          </p:cNvPr>
          <p:cNvSpPr/>
          <p:nvPr userDrawn="1"/>
        </p:nvSpPr>
        <p:spPr>
          <a:xfrm>
            <a:off x="4119616" y="-365951"/>
            <a:ext cx="2142638" cy="2142638"/>
          </a:xfrm>
          <a:prstGeom prst="ellipse">
            <a:avLst/>
          </a:prstGeom>
          <a:gradFill>
            <a:gsLst>
              <a:gs pos="0">
                <a:srgbClr val="00B4FF">
                  <a:alpha val="0"/>
                </a:srgbClr>
              </a:gs>
              <a:gs pos="100000">
                <a:srgbClr val="B181E2">
                  <a:alpha val="25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7FC66A3-35A0-FD4C-A737-BC8C92144B01}"/>
              </a:ext>
            </a:extLst>
          </p:cNvPr>
          <p:cNvSpPr/>
          <p:nvPr userDrawn="1"/>
        </p:nvSpPr>
        <p:spPr>
          <a:xfrm>
            <a:off x="5190935" y="4513972"/>
            <a:ext cx="506584" cy="506584"/>
          </a:xfrm>
          <a:prstGeom prst="ellipse">
            <a:avLst/>
          </a:prstGeom>
          <a:gradFill>
            <a:gsLst>
              <a:gs pos="0">
                <a:srgbClr val="00B4FF"/>
              </a:gs>
              <a:gs pos="100000">
                <a:srgbClr val="09D6FF"/>
              </a:gs>
            </a:gsLst>
            <a:lin ang="16200000" scaled="1"/>
          </a:gradFill>
          <a:ln>
            <a:noFill/>
          </a:ln>
          <a:effectLst>
            <a:outerShdw blurRad="266700" dist="88900" dir="5400000" algn="t" rotWithShape="0">
              <a:srgbClr val="00B4FF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DB2802A-47BF-8E4E-8E1B-21FFB05E478B}"/>
              </a:ext>
            </a:extLst>
          </p:cNvPr>
          <p:cNvSpPr/>
          <p:nvPr userDrawn="1"/>
        </p:nvSpPr>
        <p:spPr>
          <a:xfrm>
            <a:off x="-417627" y="1061569"/>
            <a:ext cx="715118" cy="715118"/>
          </a:xfrm>
          <a:prstGeom prst="ellipse">
            <a:avLst/>
          </a:prstGeom>
          <a:gradFill>
            <a:gsLst>
              <a:gs pos="0">
                <a:srgbClr val="2ED0BD"/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09D6FF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橢圓 41">
            <a:extLst>
              <a:ext uri="{FF2B5EF4-FFF2-40B4-BE49-F238E27FC236}">
                <a16:creationId xmlns:a16="http://schemas.microsoft.com/office/drawing/2014/main" id="{4D5B80CA-4602-094C-BB91-B88D36FF8341}"/>
              </a:ext>
            </a:extLst>
          </p:cNvPr>
          <p:cNvSpPr/>
          <p:nvPr userDrawn="1"/>
        </p:nvSpPr>
        <p:spPr>
          <a:xfrm>
            <a:off x="6226956" y="1418715"/>
            <a:ext cx="737469" cy="670240"/>
          </a:xfrm>
          <a:custGeom>
            <a:avLst/>
            <a:gdLst>
              <a:gd name="connsiteX0" fmla="*/ 0 w 728961"/>
              <a:gd name="connsiteY0" fmla="*/ 364481 h 728961"/>
              <a:gd name="connsiteX1" fmla="*/ 364481 w 728961"/>
              <a:gd name="connsiteY1" fmla="*/ 0 h 728961"/>
              <a:gd name="connsiteX2" fmla="*/ 728962 w 728961"/>
              <a:gd name="connsiteY2" fmla="*/ 364481 h 728961"/>
              <a:gd name="connsiteX3" fmla="*/ 364481 w 728961"/>
              <a:gd name="connsiteY3" fmla="*/ 728962 h 728961"/>
              <a:gd name="connsiteX4" fmla="*/ 0 w 728961"/>
              <a:gd name="connsiteY4" fmla="*/ 364481 h 728961"/>
              <a:gd name="connsiteX0" fmla="*/ 77 w 729039"/>
              <a:gd name="connsiteY0" fmla="*/ 305759 h 670240"/>
              <a:gd name="connsiteX1" fmla="*/ 389725 w 729039"/>
              <a:gd name="connsiteY1" fmla="*/ 0 h 670240"/>
              <a:gd name="connsiteX2" fmla="*/ 729039 w 729039"/>
              <a:gd name="connsiteY2" fmla="*/ 305759 h 670240"/>
              <a:gd name="connsiteX3" fmla="*/ 364558 w 729039"/>
              <a:gd name="connsiteY3" fmla="*/ 670240 h 670240"/>
              <a:gd name="connsiteX4" fmla="*/ 77 w 729039"/>
              <a:gd name="connsiteY4" fmla="*/ 305759 h 670240"/>
              <a:gd name="connsiteX0" fmla="*/ 8507 w 737469"/>
              <a:gd name="connsiteY0" fmla="*/ 305759 h 670240"/>
              <a:gd name="connsiteX1" fmla="*/ 398155 w 737469"/>
              <a:gd name="connsiteY1" fmla="*/ 0 h 670240"/>
              <a:gd name="connsiteX2" fmla="*/ 737469 w 737469"/>
              <a:gd name="connsiteY2" fmla="*/ 305759 h 670240"/>
              <a:gd name="connsiteX3" fmla="*/ 372988 w 737469"/>
              <a:gd name="connsiteY3" fmla="*/ 670240 h 670240"/>
              <a:gd name="connsiteX4" fmla="*/ 8507 w 737469"/>
              <a:gd name="connsiteY4" fmla="*/ 305759 h 6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69" h="670240">
                <a:moveTo>
                  <a:pt x="8507" y="305759"/>
                </a:moveTo>
                <a:cubicBezTo>
                  <a:pt x="63036" y="93384"/>
                  <a:pt x="196858" y="0"/>
                  <a:pt x="398155" y="0"/>
                </a:cubicBezTo>
                <a:cubicBezTo>
                  <a:pt x="599452" y="0"/>
                  <a:pt x="737469" y="104462"/>
                  <a:pt x="737469" y="305759"/>
                </a:cubicBezTo>
                <a:cubicBezTo>
                  <a:pt x="737469" y="507056"/>
                  <a:pt x="574285" y="670240"/>
                  <a:pt x="372988" y="670240"/>
                </a:cubicBezTo>
                <a:cubicBezTo>
                  <a:pt x="171691" y="670240"/>
                  <a:pt x="-46022" y="518134"/>
                  <a:pt x="8507" y="305759"/>
                </a:cubicBezTo>
                <a:close/>
              </a:path>
            </a:pathLst>
          </a:custGeom>
          <a:gradFill>
            <a:gsLst>
              <a:gs pos="0">
                <a:srgbClr val="FF991A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215900" dist="101600" dir="5400000" algn="t" rotWithShape="0">
              <a:srgbClr val="FF991A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096947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Arial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1350"/>
            </a:lvl1pPr>
            <a:lvl2pPr lvl="1" algn="ct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1125"/>
            </a:lvl2pPr>
            <a:lvl3pPr lvl="2" algn="ct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013"/>
            </a:lvl3pPr>
            <a:lvl4pPr lvl="3" algn="ct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0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/>
          <p:nvPr/>
        </p:nvSpPr>
        <p:spPr>
          <a:xfrm>
            <a:off x="1" y="0"/>
            <a:ext cx="6857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456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只有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171450" y="228602"/>
            <a:ext cx="6500813" cy="44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3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內頁">
  <p:cSld name="1_空白內頁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感謝聆聽">
  <p:cSld name="感謝聆聽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7"/>
          <p:cNvSpPr/>
          <p:nvPr/>
        </p:nvSpPr>
        <p:spPr>
          <a:xfrm>
            <a:off x="313628" y="342900"/>
            <a:ext cx="6544372" cy="445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2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47"/>
          <p:cNvPicPr preferRelativeResize="0"/>
          <p:nvPr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563" y="344464"/>
            <a:ext cx="24655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7"/>
          <p:cNvSpPr/>
          <p:nvPr/>
        </p:nvSpPr>
        <p:spPr>
          <a:xfrm>
            <a:off x="5182888" y="-1"/>
            <a:ext cx="1678542" cy="51435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7"/>
          <p:cNvSpPr txBox="1"/>
          <p:nvPr/>
        </p:nvSpPr>
        <p:spPr>
          <a:xfrm rot="5400000">
            <a:off x="4918071" y="1126636"/>
            <a:ext cx="2650436" cy="90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88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Quality &amp; Value, </a:t>
            </a:r>
            <a:endParaRPr sz="1013"/>
          </a:p>
          <a:p>
            <a:pPr marL="0" marR="0" lvl="0" indent="0" algn="l" rtl="0">
              <a:spcBef>
                <a:spcPts val="338"/>
              </a:spcBef>
              <a:spcAft>
                <a:spcPts val="0"/>
              </a:spcAft>
              <a:buNone/>
            </a:pPr>
            <a:r>
              <a:rPr lang="en-US" altLang="zh-TW" sz="1688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We’re Committed</a:t>
            </a:r>
            <a:endParaRPr sz="1013"/>
          </a:p>
          <a:p>
            <a:pPr marL="0" marR="0" lvl="0" indent="0" algn="l" rtl="0">
              <a:spcBef>
                <a:spcPts val="338"/>
              </a:spcBef>
              <a:spcAft>
                <a:spcPts val="0"/>
              </a:spcAft>
              <a:buNone/>
            </a:pPr>
            <a:endParaRPr sz="1688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7"/>
          <p:cNvSpPr txBox="1"/>
          <p:nvPr/>
        </p:nvSpPr>
        <p:spPr>
          <a:xfrm>
            <a:off x="4586158" y="2937947"/>
            <a:ext cx="1381796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股票代號｜</a:t>
            </a:r>
            <a:r>
              <a:rPr lang="en-US" altLang="zh-TW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6752</a:t>
            </a:r>
            <a:endParaRPr sz="6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55" y="601323"/>
            <a:ext cx="1122357" cy="21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47"/>
          <p:cNvCxnSpPr/>
          <p:nvPr/>
        </p:nvCxnSpPr>
        <p:spPr>
          <a:xfrm>
            <a:off x="532969" y="2601618"/>
            <a:ext cx="3271078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47"/>
          <p:cNvSpPr/>
          <p:nvPr/>
        </p:nvSpPr>
        <p:spPr>
          <a:xfrm>
            <a:off x="5182624" y="2929087"/>
            <a:ext cx="1708517" cy="2301839"/>
          </a:xfrm>
          <a:prstGeom prst="rect">
            <a:avLst/>
          </a:prstGeom>
          <a:solidFill>
            <a:srgbClr val="0043A3">
              <a:alpha val="80784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7"/>
          <p:cNvSpPr txBox="1"/>
          <p:nvPr/>
        </p:nvSpPr>
        <p:spPr>
          <a:xfrm>
            <a:off x="475724" y="2073485"/>
            <a:ext cx="3365646" cy="38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感謝聆聽</a:t>
            </a:r>
            <a:endParaRPr sz="1013"/>
          </a:p>
        </p:txBody>
      </p:sp>
      <p:sp>
        <p:nvSpPr>
          <p:cNvPr id="55" name="Google Shape;55;p47"/>
          <p:cNvSpPr txBox="1"/>
          <p:nvPr/>
        </p:nvSpPr>
        <p:spPr>
          <a:xfrm>
            <a:off x="6014268" y="3045189"/>
            <a:ext cx="752572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www.gss.com.tw</a:t>
            </a:r>
            <a:endParaRPr sz="6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7"/>
          <p:cNvSpPr/>
          <p:nvPr/>
        </p:nvSpPr>
        <p:spPr>
          <a:xfrm>
            <a:off x="5187088" y="3367238"/>
            <a:ext cx="1708517" cy="1863688"/>
          </a:xfrm>
          <a:prstGeom prst="rect">
            <a:avLst/>
          </a:prstGeom>
          <a:solidFill>
            <a:srgbClr val="0043A3">
              <a:alpha val="89803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47"/>
          <p:cNvGrpSpPr/>
          <p:nvPr/>
        </p:nvGrpSpPr>
        <p:grpSpPr>
          <a:xfrm>
            <a:off x="5324133" y="3601762"/>
            <a:ext cx="1532028" cy="1071590"/>
            <a:chOff x="7814140" y="5543779"/>
            <a:chExt cx="2430656" cy="1275108"/>
          </a:xfrm>
        </p:grpSpPr>
        <p:sp>
          <p:nvSpPr>
            <p:cNvPr id="58" name="Google Shape;58;p47">
              <a:hlinkClick r:id="rId4"/>
            </p:cNvPr>
            <p:cNvSpPr txBox="1"/>
            <p:nvPr/>
          </p:nvSpPr>
          <p:spPr>
            <a:xfrm>
              <a:off x="8932664" y="6461861"/>
              <a:ext cx="1312132" cy="35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675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Vital </a:t>
              </a:r>
              <a:r>
                <a:rPr lang="zh-TW" altLang="en-US" sz="675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雲端服務家族</a:t>
              </a:r>
              <a:endParaRPr sz="1013"/>
            </a:p>
          </p:txBody>
        </p:sp>
        <p:sp>
          <p:nvSpPr>
            <p:cNvPr id="59" name="Google Shape;59;p47">
              <a:hlinkClick r:id="rId4"/>
            </p:cNvPr>
            <p:cNvSpPr txBox="1"/>
            <p:nvPr/>
          </p:nvSpPr>
          <p:spPr>
            <a:xfrm>
              <a:off x="7814140" y="6461861"/>
              <a:ext cx="1007419" cy="35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675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GSS </a:t>
              </a:r>
              <a:r>
                <a:rPr lang="zh-TW" altLang="en-US" sz="675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叡揚資訊</a:t>
              </a:r>
              <a:endParaRPr sz="1013"/>
            </a:p>
          </p:txBody>
        </p:sp>
        <p:pic>
          <p:nvPicPr>
            <p:cNvPr id="60" name="Google Shape;60;p47" descr="\\Mac\下載項目\www-gss-com-tw.png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9215" y="5553632"/>
              <a:ext cx="871199" cy="87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47" descr="\\Mac\下載項目\www-gsscloud-com.png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7205" y="5543779"/>
              <a:ext cx="871200" cy="87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47"/>
          <p:cNvSpPr txBox="1"/>
          <p:nvPr/>
        </p:nvSpPr>
        <p:spPr>
          <a:xfrm>
            <a:off x="4581694" y="3052247"/>
            <a:ext cx="1381796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股票代號｜</a:t>
            </a:r>
            <a:r>
              <a:rPr lang="en-US" altLang="zh-TW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6752</a:t>
            </a:r>
            <a:endParaRPr sz="6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7"/>
          <p:cNvSpPr txBox="1"/>
          <p:nvPr/>
        </p:nvSpPr>
        <p:spPr>
          <a:xfrm>
            <a:off x="6450320" y="4831182"/>
            <a:ext cx="3637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59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9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5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">
  <p:cSld name="標題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8"/>
          <p:cNvSpPr/>
          <p:nvPr/>
        </p:nvSpPr>
        <p:spPr>
          <a:xfrm>
            <a:off x="313628" y="342900"/>
            <a:ext cx="6544372" cy="445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2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48"/>
          <p:cNvPicPr preferRelativeResize="0"/>
          <p:nvPr/>
        </p:nvPicPr>
        <p:blipFill rotWithShape="1"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563" y="344464"/>
            <a:ext cx="24655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8"/>
          <p:cNvSpPr/>
          <p:nvPr/>
        </p:nvSpPr>
        <p:spPr>
          <a:xfrm>
            <a:off x="5182888" y="0"/>
            <a:ext cx="1678542" cy="37468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8"/>
          <p:cNvSpPr txBox="1"/>
          <p:nvPr/>
        </p:nvSpPr>
        <p:spPr>
          <a:xfrm rot="5400000">
            <a:off x="4455171" y="2230499"/>
            <a:ext cx="3576236" cy="90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88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Quality &amp; Value, </a:t>
            </a:r>
            <a:endParaRPr sz="1013"/>
          </a:p>
          <a:p>
            <a:pPr marL="0" marR="0" lvl="0" indent="0" algn="l" rtl="0">
              <a:spcBef>
                <a:spcPts val="338"/>
              </a:spcBef>
              <a:spcAft>
                <a:spcPts val="0"/>
              </a:spcAft>
              <a:buNone/>
            </a:pPr>
            <a:r>
              <a:rPr lang="en-US" altLang="zh-TW" sz="1688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We’re Committed</a:t>
            </a:r>
            <a:endParaRPr sz="1013"/>
          </a:p>
          <a:p>
            <a:pPr marL="0" marR="0" lvl="0" indent="0" algn="l" rtl="0">
              <a:spcBef>
                <a:spcPts val="338"/>
              </a:spcBef>
              <a:spcAft>
                <a:spcPts val="0"/>
              </a:spcAft>
              <a:buNone/>
            </a:pPr>
            <a:endParaRPr sz="1688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8"/>
          <p:cNvSpPr txBox="1"/>
          <p:nvPr/>
        </p:nvSpPr>
        <p:spPr>
          <a:xfrm>
            <a:off x="1790619" y="578873"/>
            <a:ext cx="2216680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7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企業 </a:t>
            </a:r>
            <a:r>
              <a:rPr lang="en-US" altLang="zh-TW" sz="67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zh-TW" altLang="en-US" sz="67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化應用軟體領導廠商</a:t>
            </a:r>
            <a:endParaRPr sz="1013"/>
          </a:p>
        </p:txBody>
      </p:sp>
      <p:pic>
        <p:nvPicPr>
          <p:cNvPr id="71" name="Google Shape;71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21" y="517125"/>
            <a:ext cx="1279250" cy="2440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48"/>
          <p:cNvCxnSpPr/>
          <p:nvPr/>
        </p:nvCxnSpPr>
        <p:spPr>
          <a:xfrm>
            <a:off x="637870" y="3770708"/>
            <a:ext cx="351864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48"/>
          <p:cNvSpPr txBox="1"/>
          <p:nvPr/>
        </p:nvSpPr>
        <p:spPr>
          <a:xfrm>
            <a:off x="587445" y="3413054"/>
            <a:ext cx="940018" cy="1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9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主講人</a:t>
            </a:r>
            <a:endParaRPr sz="1013"/>
          </a:p>
        </p:txBody>
      </p:sp>
      <p:sp>
        <p:nvSpPr>
          <p:cNvPr id="74" name="Google Shape;74;p48"/>
          <p:cNvSpPr txBox="1"/>
          <p:nvPr/>
        </p:nvSpPr>
        <p:spPr>
          <a:xfrm>
            <a:off x="588809" y="3880644"/>
            <a:ext cx="3658791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叡小揚  </a:t>
            </a:r>
            <a:r>
              <a:rPr lang="en-US" altLang="zh-TW" sz="112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Galaxy</a:t>
            </a:r>
            <a:r>
              <a:rPr lang="zh-TW" alt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8"/>
          <p:cNvSpPr/>
          <p:nvPr/>
        </p:nvSpPr>
        <p:spPr>
          <a:xfrm>
            <a:off x="5187088" y="3746809"/>
            <a:ext cx="1708517" cy="1396691"/>
          </a:xfrm>
          <a:prstGeom prst="rect">
            <a:avLst/>
          </a:prstGeom>
          <a:solidFill>
            <a:srgbClr val="0043A3">
              <a:alpha val="80784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8"/>
          <p:cNvSpPr txBox="1"/>
          <p:nvPr/>
        </p:nvSpPr>
        <p:spPr>
          <a:xfrm>
            <a:off x="6040163" y="3862911"/>
            <a:ext cx="752572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www.gss.com.tw</a:t>
            </a:r>
            <a:endParaRPr sz="6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8"/>
          <p:cNvSpPr/>
          <p:nvPr/>
        </p:nvSpPr>
        <p:spPr>
          <a:xfrm>
            <a:off x="5187088" y="4205296"/>
            <a:ext cx="1708517" cy="956740"/>
          </a:xfrm>
          <a:prstGeom prst="rect">
            <a:avLst/>
          </a:prstGeom>
          <a:solidFill>
            <a:srgbClr val="0043A3">
              <a:alpha val="89803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8"/>
          <p:cNvSpPr txBox="1"/>
          <p:nvPr/>
        </p:nvSpPr>
        <p:spPr>
          <a:xfrm>
            <a:off x="5212720" y="3872436"/>
            <a:ext cx="776665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股票代號｜</a:t>
            </a:r>
            <a:r>
              <a:rPr lang="en-US" altLang="zh-TW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6752</a:t>
            </a:r>
            <a:endParaRPr sz="6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1"/>
          </p:nvPr>
        </p:nvSpPr>
        <p:spPr>
          <a:xfrm>
            <a:off x="586035" y="1783260"/>
            <a:ext cx="3880020" cy="83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595959"/>
              </a:buClr>
              <a:buSzPts val="3800"/>
              <a:buNone/>
              <a:defRPr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514350" lvl="1" indent="-26431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3800"/>
              <a:buChar char="•"/>
              <a:defRPr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771525" lvl="2" indent="-26431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3800"/>
              <a:buChar char="•"/>
              <a:defRPr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028700" lvl="3" indent="-26431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3800"/>
              <a:buChar char="•"/>
              <a:defRPr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1285875" lvl="4" indent="-26431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595959"/>
              </a:buClr>
              <a:buSzPts val="3800"/>
              <a:buChar char="•"/>
              <a:defRPr sz="2138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/>
          <p:nvPr/>
        </p:nvSpPr>
        <p:spPr>
          <a:xfrm>
            <a:off x="6450320" y="4831182"/>
            <a:ext cx="3637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59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9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1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">
  <p:cSld name="章節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9"/>
          <p:cNvSpPr/>
          <p:nvPr/>
        </p:nvSpPr>
        <p:spPr>
          <a:xfrm>
            <a:off x="313628" y="-17230"/>
            <a:ext cx="6569560" cy="48178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2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9"/>
          <p:cNvPicPr preferRelativeResize="0"/>
          <p:nvPr/>
        </p:nvPicPr>
        <p:blipFill rotWithShape="1"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5766" y="-15666"/>
            <a:ext cx="2664710" cy="48178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9"/>
          <p:cNvSpPr txBox="1"/>
          <p:nvPr/>
        </p:nvSpPr>
        <p:spPr>
          <a:xfrm>
            <a:off x="7372350" y="6300788"/>
            <a:ext cx="103911" cy="2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2315" y="-17230"/>
            <a:ext cx="1785159" cy="482656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9"/>
          <p:cNvSpPr/>
          <p:nvPr/>
        </p:nvSpPr>
        <p:spPr>
          <a:xfrm>
            <a:off x="-446536" y="-20032"/>
            <a:ext cx="1775933" cy="4826561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49"/>
          <p:cNvCxnSpPr/>
          <p:nvPr/>
        </p:nvCxnSpPr>
        <p:spPr>
          <a:xfrm>
            <a:off x="930641" y="787327"/>
            <a:ext cx="23159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49"/>
          <p:cNvSpPr txBox="1"/>
          <p:nvPr/>
        </p:nvSpPr>
        <p:spPr>
          <a:xfrm>
            <a:off x="882117" y="446817"/>
            <a:ext cx="940018" cy="1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9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議程</a:t>
            </a:r>
            <a:endParaRPr sz="1013"/>
          </a:p>
        </p:txBody>
      </p:sp>
      <p:sp>
        <p:nvSpPr>
          <p:cNvPr id="90" name="Google Shape;90;p49"/>
          <p:cNvSpPr/>
          <p:nvPr/>
        </p:nvSpPr>
        <p:spPr>
          <a:xfrm>
            <a:off x="5204645" y="-55704"/>
            <a:ext cx="1678542" cy="48543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9"/>
          <p:cNvSpPr/>
          <p:nvPr/>
        </p:nvSpPr>
        <p:spPr>
          <a:xfrm>
            <a:off x="5206498" y="3746809"/>
            <a:ext cx="1676689" cy="1396691"/>
          </a:xfrm>
          <a:prstGeom prst="rect">
            <a:avLst/>
          </a:prstGeom>
          <a:solidFill>
            <a:srgbClr val="0043A3">
              <a:alpha val="80784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9"/>
          <p:cNvSpPr/>
          <p:nvPr/>
        </p:nvSpPr>
        <p:spPr>
          <a:xfrm>
            <a:off x="5206498" y="4186761"/>
            <a:ext cx="1676689" cy="956740"/>
          </a:xfrm>
          <a:prstGeom prst="rect">
            <a:avLst/>
          </a:prstGeom>
          <a:solidFill>
            <a:srgbClr val="0043A3">
              <a:alpha val="89803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 txBox="1"/>
          <p:nvPr/>
        </p:nvSpPr>
        <p:spPr>
          <a:xfrm rot="5400000">
            <a:off x="5343264" y="1376857"/>
            <a:ext cx="2443885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88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688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1"/>
          </p:nvPr>
        </p:nvSpPr>
        <p:spPr>
          <a:xfrm>
            <a:off x="1487257" y="341337"/>
            <a:ext cx="3580406" cy="41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D0D7"/>
              </a:buClr>
              <a:buSzPts val="2800"/>
              <a:buNone/>
              <a:defRPr sz="1575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514350" lvl="1" indent="-128588" algn="l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>
                <a:srgbClr val="1FD0D7"/>
              </a:buClr>
              <a:buSzPts val="2800"/>
              <a:buNone/>
              <a:defRPr sz="1575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771525" lvl="2" indent="-128588" algn="l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>
                <a:srgbClr val="1FD0D7"/>
              </a:buClr>
              <a:buSzPts val="2800"/>
              <a:buNone/>
              <a:defRPr sz="1575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028700" lvl="3" indent="-128588" algn="l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>
                <a:srgbClr val="1FD0D7"/>
              </a:buClr>
              <a:buSzPts val="2800"/>
              <a:buNone/>
              <a:defRPr sz="1575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1285875" lvl="4" indent="-128588" algn="l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Clr>
                <a:srgbClr val="1FD0D7"/>
              </a:buClr>
              <a:buSzPts val="2800"/>
              <a:buNone/>
              <a:defRPr sz="1575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/>
          <p:nvPr/>
        </p:nvSpPr>
        <p:spPr>
          <a:xfrm>
            <a:off x="6450320" y="4831182"/>
            <a:ext cx="3637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59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9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0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"/>
          <p:cNvGrpSpPr>
            <a:grpSpLocks/>
          </p:cNvGrpSpPr>
          <p:nvPr userDrawn="1"/>
        </p:nvGrpSpPr>
        <p:grpSpPr bwMode="auto">
          <a:xfrm>
            <a:off x="0" y="1"/>
            <a:ext cx="6872288" cy="108347"/>
            <a:chOff x="0" y="-1"/>
            <a:chExt cx="9163240" cy="144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2303511" cy="144000"/>
            </a:xfrm>
            <a:prstGeom prst="rect">
              <a:avLst/>
            </a:prstGeom>
            <a:solidFill>
              <a:srgbClr val="17A3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298748" y="-1"/>
              <a:ext cx="2303511" cy="144000"/>
            </a:xfrm>
            <a:prstGeom prst="rect">
              <a:avLst/>
            </a:prstGeom>
            <a:solidFill>
              <a:srgbClr val="77A33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4599083" y="-1"/>
              <a:ext cx="2305098" cy="144000"/>
            </a:xfrm>
            <a:prstGeom prst="rect">
              <a:avLst/>
            </a:prstGeom>
            <a:solidFill>
              <a:srgbClr val="187CB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859730" y="-1"/>
              <a:ext cx="2303510" cy="144000"/>
            </a:xfrm>
            <a:prstGeom prst="rect">
              <a:avLst/>
            </a:prstGeom>
            <a:solidFill>
              <a:srgbClr val="F7A34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350"/>
            </a:p>
          </p:txBody>
        </p:sp>
      </p:grpSp>
      <p:pic>
        <p:nvPicPr>
          <p:cNvPr id="9" name="圖片 8" descr="GS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" y="4877991"/>
            <a:ext cx="1037034" cy="1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447235" y="4877991"/>
            <a:ext cx="401240" cy="284559"/>
          </a:xfrm>
          <a:prstGeom prst="rect">
            <a:avLst/>
          </a:prstGeom>
          <a:ln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fld id="{62ACA0B1-E6B2-486E-A439-9E16B723FD94}" type="slidenum">
              <a:rPr kumimoji="0" lang="en-US" altLang="zh-TW" sz="1050" b="1">
                <a:solidFill>
                  <a:srgbClr val="404040"/>
                </a:solidFill>
                <a:latin typeface="Calibri" pitchFamily="34" charset="0"/>
              </a:rPr>
              <a:pPr algn="ctr" eaLnBrk="1" hangingPunct="1"/>
              <a:t>‹#›</a:t>
            </a:fld>
            <a:endParaRPr kumimoji="0" lang="en-US" altLang="zh-TW" sz="1050" b="1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157686"/>
            <a:ext cx="6083204" cy="674597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33475"/>
            <a:ext cx="6083204" cy="3607537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750"/>
              </a:spcBef>
              <a:buClr>
                <a:srgbClr val="F7902D"/>
              </a:buClr>
              <a:buSzPct val="80000"/>
              <a:buFont typeface="Wingdings" charset="2"/>
              <a:buChar char="n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557213" indent="-214313">
              <a:spcBef>
                <a:spcPts val="750"/>
              </a:spcBef>
              <a:buClr>
                <a:srgbClr val="2987B8"/>
              </a:buClr>
              <a:buSzPct val="80000"/>
              <a:buFont typeface="Wingdings" charset="2"/>
              <a:buChar char="n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2pPr>
            <a:lvl3pPr marL="857250" indent="-171450">
              <a:spcBef>
                <a:spcPts val="750"/>
              </a:spcBef>
              <a:buClr>
                <a:srgbClr val="17A38C"/>
              </a:buClr>
              <a:buSzPct val="80000"/>
              <a:buFont typeface="Wingdings" charset="2"/>
              <a:buChar char="n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3pPr>
            <a:lvl4pPr marL="1200150" indent="-171450">
              <a:spcBef>
                <a:spcPts val="750"/>
              </a:spcBef>
              <a:buClr>
                <a:srgbClr val="7B3FA2"/>
              </a:buClr>
              <a:buSzPct val="80000"/>
              <a:buFont typeface="Wingdings" charset="2"/>
              <a:buChar char="l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4pPr>
            <a:lvl5pPr marL="1543050" indent="-171450">
              <a:spcBef>
                <a:spcPts val="750"/>
              </a:spcBef>
              <a:buFont typeface="Symbol" charset="2"/>
              <a:buChar char="-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42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F8E2416-B72E-6847-A066-328B8E16C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713598" cy="51298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E064A2A-125E-704B-AC04-EDFAD434C3F2}"/>
              </a:ext>
            </a:extLst>
          </p:cNvPr>
          <p:cNvSpPr/>
          <p:nvPr userDrawn="1"/>
        </p:nvSpPr>
        <p:spPr>
          <a:xfrm>
            <a:off x="0" y="-1"/>
            <a:ext cx="6858000" cy="5144952"/>
          </a:xfrm>
          <a:prstGeom prst="rect">
            <a:avLst/>
          </a:prstGeom>
          <a:solidFill>
            <a:srgbClr val="0039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DF7260-4960-9A48-98A9-01A92A3AA5EF}"/>
              </a:ext>
            </a:extLst>
          </p:cNvPr>
          <p:cNvSpPr/>
          <p:nvPr userDrawn="1"/>
        </p:nvSpPr>
        <p:spPr>
          <a:xfrm>
            <a:off x="1713600" y="-2"/>
            <a:ext cx="5144400" cy="5144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手繪多邊形 9">
            <a:extLst>
              <a:ext uri="{FF2B5EF4-FFF2-40B4-BE49-F238E27FC236}">
                <a16:creationId xmlns:a16="http://schemas.microsoft.com/office/drawing/2014/main" id="{288C1EB9-9562-BC41-98E0-3669133D99AC}"/>
              </a:ext>
            </a:extLst>
          </p:cNvPr>
          <p:cNvSpPr/>
          <p:nvPr userDrawn="1"/>
        </p:nvSpPr>
        <p:spPr>
          <a:xfrm rot="18900000">
            <a:off x="6444975" y="4589485"/>
            <a:ext cx="719002" cy="528722"/>
          </a:xfrm>
          <a:custGeom>
            <a:avLst/>
            <a:gdLst>
              <a:gd name="connsiteX0" fmla="*/ 719002 w 719002"/>
              <a:gd name="connsiteY0" fmla="*/ 0 h 528722"/>
              <a:gd name="connsiteX1" fmla="*/ 190280 w 719002"/>
              <a:gd name="connsiteY1" fmla="*/ 528722 h 528722"/>
              <a:gd name="connsiteX2" fmla="*/ 0 w 719002"/>
              <a:gd name="connsiteY2" fmla="*/ 338441 h 528722"/>
              <a:gd name="connsiteX3" fmla="*/ 0 w 719002"/>
              <a:gd name="connsiteY3" fmla="*/ 0 h 528722"/>
              <a:gd name="connsiteX4" fmla="*/ 719002 w 719002"/>
              <a:gd name="connsiteY4" fmla="*/ 0 h 5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02" h="528722">
                <a:moveTo>
                  <a:pt x="719002" y="0"/>
                </a:moveTo>
                <a:lnTo>
                  <a:pt x="190280" y="528722"/>
                </a:lnTo>
                <a:lnTo>
                  <a:pt x="0" y="338441"/>
                </a:lnTo>
                <a:lnTo>
                  <a:pt x="0" y="0"/>
                </a:lnTo>
                <a:lnTo>
                  <a:pt x="719002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3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95724A5-8CB5-BD48-BF04-E71441348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601" y="657099"/>
            <a:ext cx="5144399" cy="495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831" y="13691"/>
            <a:ext cx="4817153" cy="79758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831" y="811272"/>
            <a:ext cx="4817153" cy="382145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49675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矩形 3">
            <a:extLst>
              <a:ext uri="{FF2B5EF4-FFF2-40B4-BE49-F238E27FC236}">
                <a16:creationId xmlns:a16="http://schemas.microsoft.com/office/drawing/2014/main" id="{9BA9DE51-CF64-EC4D-B06B-03F8AEBF269B}"/>
              </a:ext>
            </a:extLst>
          </p:cNvPr>
          <p:cNvSpPr/>
          <p:nvPr userDrawn="1"/>
        </p:nvSpPr>
        <p:spPr bwMode="white">
          <a:xfrm>
            <a:off x="-44839" y="-10514"/>
            <a:ext cx="5865319" cy="5221233"/>
          </a:xfrm>
          <a:custGeom>
            <a:avLst/>
            <a:gdLst>
              <a:gd name="connsiteX0" fmla="*/ 0 w 5323114"/>
              <a:gd name="connsiteY0" fmla="*/ 0 h 6858000"/>
              <a:gd name="connsiteX1" fmla="*/ 5323114 w 5323114"/>
              <a:gd name="connsiteY1" fmla="*/ 0 h 6858000"/>
              <a:gd name="connsiteX2" fmla="*/ 5323114 w 5323114"/>
              <a:gd name="connsiteY2" fmla="*/ 6858000 h 6858000"/>
              <a:gd name="connsiteX3" fmla="*/ 0 w 5323114"/>
              <a:gd name="connsiteY3" fmla="*/ 6858000 h 6858000"/>
              <a:gd name="connsiteX4" fmla="*/ 0 w 5323114"/>
              <a:gd name="connsiteY4" fmla="*/ 0 h 6858000"/>
              <a:gd name="connsiteX0" fmla="*/ 0 w 7053942"/>
              <a:gd name="connsiteY0" fmla="*/ 0 h 6858000"/>
              <a:gd name="connsiteX1" fmla="*/ 7053942 w 7053942"/>
              <a:gd name="connsiteY1" fmla="*/ 16329 h 6858000"/>
              <a:gd name="connsiteX2" fmla="*/ 5323114 w 7053942"/>
              <a:gd name="connsiteY2" fmla="*/ 6858000 h 6858000"/>
              <a:gd name="connsiteX3" fmla="*/ 0 w 7053942"/>
              <a:gd name="connsiteY3" fmla="*/ 6858000 h 6858000"/>
              <a:gd name="connsiteX4" fmla="*/ 0 w 7053942"/>
              <a:gd name="connsiteY4" fmla="*/ 0 h 6858000"/>
              <a:gd name="connsiteX0" fmla="*/ 0 w 7053942"/>
              <a:gd name="connsiteY0" fmla="*/ 0 h 6858000"/>
              <a:gd name="connsiteX1" fmla="*/ 7053942 w 7053942"/>
              <a:gd name="connsiteY1" fmla="*/ 16329 h 6858000"/>
              <a:gd name="connsiteX2" fmla="*/ 3575957 w 7053942"/>
              <a:gd name="connsiteY2" fmla="*/ 6858000 h 6858000"/>
              <a:gd name="connsiteX3" fmla="*/ 0 w 7053942"/>
              <a:gd name="connsiteY3" fmla="*/ 6858000 h 6858000"/>
              <a:gd name="connsiteX4" fmla="*/ 0 w 7053942"/>
              <a:gd name="connsiteY4" fmla="*/ 0 h 6858000"/>
              <a:gd name="connsiteX0" fmla="*/ 0 w 6335485"/>
              <a:gd name="connsiteY0" fmla="*/ 0 h 6858000"/>
              <a:gd name="connsiteX1" fmla="*/ 6335485 w 6335485"/>
              <a:gd name="connsiteY1" fmla="*/ 16329 h 6858000"/>
              <a:gd name="connsiteX2" fmla="*/ 3575957 w 6335485"/>
              <a:gd name="connsiteY2" fmla="*/ 6858000 h 6858000"/>
              <a:gd name="connsiteX3" fmla="*/ 0 w 6335485"/>
              <a:gd name="connsiteY3" fmla="*/ 6858000 h 6858000"/>
              <a:gd name="connsiteX4" fmla="*/ 0 w 6335485"/>
              <a:gd name="connsiteY4" fmla="*/ 0 h 6858000"/>
              <a:gd name="connsiteX0" fmla="*/ 0 w 6335485"/>
              <a:gd name="connsiteY0" fmla="*/ 0 h 6858000"/>
              <a:gd name="connsiteX1" fmla="*/ 6335485 w 6335485"/>
              <a:gd name="connsiteY1" fmla="*/ 16329 h 6858000"/>
              <a:gd name="connsiteX2" fmla="*/ 3659314 w 6335485"/>
              <a:gd name="connsiteY2" fmla="*/ 6645659 h 6858000"/>
              <a:gd name="connsiteX3" fmla="*/ 0 w 6335485"/>
              <a:gd name="connsiteY3" fmla="*/ 6858000 h 6858000"/>
              <a:gd name="connsiteX4" fmla="*/ 0 w 6335485"/>
              <a:gd name="connsiteY4" fmla="*/ 0 h 6858000"/>
              <a:gd name="connsiteX0" fmla="*/ 0 w 6335485"/>
              <a:gd name="connsiteY0" fmla="*/ 0 h 6858000"/>
              <a:gd name="connsiteX1" fmla="*/ 6335485 w 6335485"/>
              <a:gd name="connsiteY1" fmla="*/ 16329 h 6858000"/>
              <a:gd name="connsiteX2" fmla="*/ 3606251 w 6335485"/>
              <a:gd name="connsiteY2" fmla="*/ 6722121 h 6858000"/>
              <a:gd name="connsiteX3" fmla="*/ 0 w 6335485"/>
              <a:gd name="connsiteY3" fmla="*/ 6858000 h 6858000"/>
              <a:gd name="connsiteX4" fmla="*/ 0 w 6335485"/>
              <a:gd name="connsiteY4" fmla="*/ 0 h 6858000"/>
              <a:gd name="connsiteX0" fmla="*/ 0 w 6335485"/>
              <a:gd name="connsiteY0" fmla="*/ 0 h 6732386"/>
              <a:gd name="connsiteX1" fmla="*/ 6335485 w 6335485"/>
              <a:gd name="connsiteY1" fmla="*/ 16329 h 6732386"/>
              <a:gd name="connsiteX2" fmla="*/ 3606251 w 6335485"/>
              <a:gd name="connsiteY2" fmla="*/ 6722121 h 6732386"/>
              <a:gd name="connsiteX3" fmla="*/ 0 w 6335485"/>
              <a:gd name="connsiteY3" fmla="*/ 6732386 h 6732386"/>
              <a:gd name="connsiteX4" fmla="*/ 0 w 6335485"/>
              <a:gd name="connsiteY4" fmla="*/ 0 h 6732386"/>
              <a:gd name="connsiteX0" fmla="*/ 0 w 6335485"/>
              <a:gd name="connsiteY0" fmla="*/ 0 h 6722121"/>
              <a:gd name="connsiteX1" fmla="*/ 6335485 w 6335485"/>
              <a:gd name="connsiteY1" fmla="*/ 16329 h 6722121"/>
              <a:gd name="connsiteX2" fmla="*/ 3606251 w 6335485"/>
              <a:gd name="connsiteY2" fmla="*/ 6722121 h 6722121"/>
              <a:gd name="connsiteX3" fmla="*/ 0 w 6335485"/>
              <a:gd name="connsiteY3" fmla="*/ 6677771 h 6722121"/>
              <a:gd name="connsiteX4" fmla="*/ 0 w 6335485"/>
              <a:gd name="connsiteY4" fmla="*/ 0 h 6722121"/>
              <a:gd name="connsiteX0" fmla="*/ 0 w 6335485"/>
              <a:gd name="connsiteY0" fmla="*/ 0 h 6722121"/>
              <a:gd name="connsiteX1" fmla="*/ 6335485 w 6335485"/>
              <a:gd name="connsiteY1" fmla="*/ 16329 h 6722121"/>
              <a:gd name="connsiteX2" fmla="*/ 3606251 w 6335485"/>
              <a:gd name="connsiteY2" fmla="*/ 6722121 h 6722121"/>
              <a:gd name="connsiteX3" fmla="*/ 0 w 6335485"/>
              <a:gd name="connsiteY3" fmla="*/ 6721463 h 6722121"/>
              <a:gd name="connsiteX4" fmla="*/ 0 w 6335485"/>
              <a:gd name="connsiteY4" fmla="*/ 0 h 6722121"/>
              <a:gd name="connsiteX0" fmla="*/ 0 w 6323936"/>
              <a:gd name="connsiteY0" fmla="*/ 0 h 6722121"/>
              <a:gd name="connsiteX1" fmla="*/ 6323936 w 6323936"/>
              <a:gd name="connsiteY1" fmla="*/ 55555 h 6722121"/>
              <a:gd name="connsiteX2" fmla="*/ 3606251 w 6323936"/>
              <a:gd name="connsiteY2" fmla="*/ 6722121 h 6722121"/>
              <a:gd name="connsiteX3" fmla="*/ 0 w 6323936"/>
              <a:gd name="connsiteY3" fmla="*/ 6721463 h 6722121"/>
              <a:gd name="connsiteX4" fmla="*/ 0 w 6323936"/>
              <a:gd name="connsiteY4" fmla="*/ 0 h 6722121"/>
              <a:gd name="connsiteX0" fmla="*/ 0 w 6284140"/>
              <a:gd name="connsiteY0" fmla="*/ 0 h 6722121"/>
              <a:gd name="connsiteX1" fmla="*/ 6284140 w 6284140"/>
              <a:gd name="connsiteY1" fmla="*/ 149765 h 6722121"/>
              <a:gd name="connsiteX2" fmla="*/ 3606251 w 6284140"/>
              <a:gd name="connsiteY2" fmla="*/ 6722121 h 6722121"/>
              <a:gd name="connsiteX3" fmla="*/ 0 w 6284140"/>
              <a:gd name="connsiteY3" fmla="*/ 6721463 h 6722121"/>
              <a:gd name="connsiteX4" fmla="*/ 0 w 6284140"/>
              <a:gd name="connsiteY4" fmla="*/ 0 h 6722121"/>
              <a:gd name="connsiteX0" fmla="*/ 0 w 6331173"/>
              <a:gd name="connsiteY0" fmla="*/ 0 h 6722121"/>
              <a:gd name="connsiteX1" fmla="*/ 6331173 w 6331173"/>
              <a:gd name="connsiteY1" fmla="*/ 51459 h 6722121"/>
              <a:gd name="connsiteX2" fmla="*/ 3606251 w 6331173"/>
              <a:gd name="connsiteY2" fmla="*/ 6722121 h 6722121"/>
              <a:gd name="connsiteX3" fmla="*/ 0 w 6331173"/>
              <a:gd name="connsiteY3" fmla="*/ 6721463 h 6722121"/>
              <a:gd name="connsiteX4" fmla="*/ 0 w 6331173"/>
              <a:gd name="connsiteY4" fmla="*/ 0 h 6722121"/>
              <a:gd name="connsiteX0" fmla="*/ 0 w 6334791"/>
              <a:gd name="connsiteY0" fmla="*/ 22271 h 6670662"/>
              <a:gd name="connsiteX1" fmla="*/ 6334791 w 6334791"/>
              <a:gd name="connsiteY1" fmla="*/ 0 h 6670662"/>
              <a:gd name="connsiteX2" fmla="*/ 3609869 w 6334791"/>
              <a:gd name="connsiteY2" fmla="*/ 6670662 h 6670662"/>
              <a:gd name="connsiteX3" fmla="*/ 3618 w 6334791"/>
              <a:gd name="connsiteY3" fmla="*/ 6670004 h 6670662"/>
              <a:gd name="connsiteX4" fmla="*/ 0 w 6334791"/>
              <a:gd name="connsiteY4" fmla="*/ 22271 h 6670662"/>
              <a:gd name="connsiteX0" fmla="*/ 0 w 6334791"/>
              <a:gd name="connsiteY0" fmla="*/ 1791 h 6670662"/>
              <a:gd name="connsiteX1" fmla="*/ 6334791 w 6334791"/>
              <a:gd name="connsiteY1" fmla="*/ 0 h 6670662"/>
              <a:gd name="connsiteX2" fmla="*/ 3609869 w 6334791"/>
              <a:gd name="connsiteY2" fmla="*/ 6670662 h 6670662"/>
              <a:gd name="connsiteX3" fmla="*/ 3618 w 6334791"/>
              <a:gd name="connsiteY3" fmla="*/ 6670004 h 6670662"/>
              <a:gd name="connsiteX4" fmla="*/ 0 w 6334791"/>
              <a:gd name="connsiteY4" fmla="*/ 1791 h 6670662"/>
              <a:gd name="connsiteX0" fmla="*/ 0 w 8751480"/>
              <a:gd name="connsiteY0" fmla="*/ 58012 h 6670662"/>
              <a:gd name="connsiteX1" fmla="*/ 8751480 w 8751480"/>
              <a:gd name="connsiteY1" fmla="*/ 0 h 6670662"/>
              <a:gd name="connsiteX2" fmla="*/ 6026558 w 8751480"/>
              <a:gd name="connsiteY2" fmla="*/ 6670662 h 6670662"/>
              <a:gd name="connsiteX3" fmla="*/ 2420307 w 8751480"/>
              <a:gd name="connsiteY3" fmla="*/ 6670004 h 6670662"/>
              <a:gd name="connsiteX4" fmla="*/ 0 w 8751480"/>
              <a:gd name="connsiteY4" fmla="*/ 58012 h 6670662"/>
              <a:gd name="connsiteX0" fmla="*/ 0 w 8751480"/>
              <a:gd name="connsiteY0" fmla="*/ 1791 h 6670662"/>
              <a:gd name="connsiteX1" fmla="*/ 8751480 w 8751480"/>
              <a:gd name="connsiteY1" fmla="*/ 0 h 6670662"/>
              <a:gd name="connsiteX2" fmla="*/ 6026558 w 8751480"/>
              <a:gd name="connsiteY2" fmla="*/ 6670662 h 6670662"/>
              <a:gd name="connsiteX3" fmla="*/ 2420307 w 8751480"/>
              <a:gd name="connsiteY3" fmla="*/ 6670004 h 6670662"/>
              <a:gd name="connsiteX4" fmla="*/ 0 w 8751480"/>
              <a:gd name="connsiteY4" fmla="*/ 1791 h 6670662"/>
              <a:gd name="connsiteX0" fmla="*/ 12934 w 8764414"/>
              <a:gd name="connsiteY0" fmla="*/ 1791 h 6670662"/>
              <a:gd name="connsiteX1" fmla="*/ 8764414 w 8764414"/>
              <a:gd name="connsiteY1" fmla="*/ 0 h 6670662"/>
              <a:gd name="connsiteX2" fmla="*/ 6039492 w 8764414"/>
              <a:gd name="connsiteY2" fmla="*/ 6670662 h 6670662"/>
              <a:gd name="connsiteX3" fmla="*/ 0 w 8764414"/>
              <a:gd name="connsiteY3" fmla="*/ 6670004 h 6670662"/>
              <a:gd name="connsiteX4" fmla="*/ 12934 w 8764414"/>
              <a:gd name="connsiteY4" fmla="*/ 1791 h 6670662"/>
              <a:gd name="connsiteX0" fmla="*/ 2121646 w 8764414"/>
              <a:gd name="connsiteY0" fmla="*/ 1791 h 6670662"/>
              <a:gd name="connsiteX1" fmla="*/ 8764414 w 8764414"/>
              <a:gd name="connsiteY1" fmla="*/ 0 h 6670662"/>
              <a:gd name="connsiteX2" fmla="*/ 6039492 w 8764414"/>
              <a:gd name="connsiteY2" fmla="*/ 6670662 h 6670662"/>
              <a:gd name="connsiteX3" fmla="*/ 0 w 8764414"/>
              <a:gd name="connsiteY3" fmla="*/ 6670004 h 6670662"/>
              <a:gd name="connsiteX4" fmla="*/ 2121646 w 8764414"/>
              <a:gd name="connsiteY4" fmla="*/ 1791 h 6670662"/>
              <a:gd name="connsiteX0" fmla="*/ 324 w 6643092"/>
              <a:gd name="connsiteY0" fmla="*/ 1791 h 6682637"/>
              <a:gd name="connsiteX1" fmla="*/ 6643092 w 6643092"/>
              <a:gd name="connsiteY1" fmla="*/ 0 h 6682637"/>
              <a:gd name="connsiteX2" fmla="*/ 3918170 w 6643092"/>
              <a:gd name="connsiteY2" fmla="*/ 6670662 h 6682637"/>
              <a:gd name="connsiteX3" fmla="*/ 32019 w 6643092"/>
              <a:gd name="connsiteY3" fmla="*/ 6682637 h 6682637"/>
              <a:gd name="connsiteX4" fmla="*/ 324 w 6643092"/>
              <a:gd name="connsiteY4" fmla="*/ 1791 h 6682637"/>
              <a:gd name="connsiteX0" fmla="*/ 12933 w 6655701"/>
              <a:gd name="connsiteY0" fmla="*/ 1791 h 6707901"/>
              <a:gd name="connsiteX1" fmla="*/ 6655701 w 6655701"/>
              <a:gd name="connsiteY1" fmla="*/ 0 h 6707901"/>
              <a:gd name="connsiteX2" fmla="*/ 3930779 w 6655701"/>
              <a:gd name="connsiteY2" fmla="*/ 6670662 h 6707901"/>
              <a:gd name="connsiteX3" fmla="*/ 0 w 6655701"/>
              <a:gd name="connsiteY3" fmla="*/ 6707901 h 6707901"/>
              <a:gd name="connsiteX4" fmla="*/ 12933 w 6655701"/>
              <a:gd name="connsiteY4" fmla="*/ 1791 h 670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701" h="6707901">
                <a:moveTo>
                  <a:pt x="12933" y="1791"/>
                </a:moveTo>
                <a:lnTo>
                  <a:pt x="6655701" y="0"/>
                </a:lnTo>
                <a:lnTo>
                  <a:pt x="3930779" y="6670662"/>
                </a:lnTo>
                <a:lnTo>
                  <a:pt x="0" y="6707901"/>
                </a:lnTo>
                <a:cubicBezTo>
                  <a:pt x="4311" y="4485163"/>
                  <a:pt x="8622" y="2224529"/>
                  <a:pt x="12933" y="1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EAB25A-3375-924C-A6D1-E8118F056D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6858000" cy="51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8416983-29A9-3E46-9A08-79DCEF029546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7013F0A-82DA-964E-AAFB-ADA3E51F9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89002" y="-1225622"/>
            <a:ext cx="6451511" cy="6451511"/>
          </a:xfrm>
          <a:prstGeom prst="rect">
            <a:avLst/>
          </a:prstGeom>
        </p:spPr>
      </p:pic>
      <p:sp>
        <p:nvSpPr>
          <p:cNvPr id="11" name="手繪多邊形 10">
            <a:extLst>
              <a:ext uri="{FF2B5EF4-FFF2-40B4-BE49-F238E27FC236}">
                <a16:creationId xmlns:a16="http://schemas.microsoft.com/office/drawing/2014/main" id="{75670A63-4FB7-CA44-94B2-4C19CCFEC679}"/>
              </a:ext>
            </a:extLst>
          </p:cNvPr>
          <p:cNvSpPr/>
          <p:nvPr userDrawn="1"/>
        </p:nvSpPr>
        <p:spPr>
          <a:xfrm>
            <a:off x="0" y="858"/>
            <a:ext cx="6875536" cy="5234242"/>
          </a:xfrm>
          <a:custGeom>
            <a:avLst/>
            <a:gdLst>
              <a:gd name="connsiteX0" fmla="*/ 0 w 6875536"/>
              <a:gd name="connsiteY0" fmla="*/ 0 h 5234242"/>
              <a:gd name="connsiteX1" fmla="*/ 6875536 w 6875536"/>
              <a:gd name="connsiteY1" fmla="*/ 720 h 5234242"/>
              <a:gd name="connsiteX2" fmla="*/ 4445645 w 6875536"/>
              <a:gd name="connsiteY2" fmla="*/ 5234242 h 5234242"/>
              <a:gd name="connsiteX3" fmla="*/ 0 w 6875536"/>
              <a:gd name="connsiteY3" fmla="*/ 5234242 h 5234242"/>
              <a:gd name="connsiteX4" fmla="*/ 0 w 6875536"/>
              <a:gd name="connsiteY4" fmla="*/ 0 h 5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5536" h="5234242">
                <a:moveTo>
                  <a:pt x="0" y="0"/>
                </a:moveTo>
                <a:lnTo>
                  <a:pt x="6875536" y="720"/>
                </a:lnTo>
                <a:lnTo>
                  <a:pt x="4445645" y="5234242"/>
                </a:lnTo>
                <a:lnTo>
                  <a:pt x="0" y="52342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17" name="手繪多邊形 16">
            <a:extLst>
              <a:ext uri="{FF2B5EF4-FFF2-40B4-BE49-F238E27FC236}">
                <a16:creationId xmlns:a16="http://schemas.microsoft.com/office/drawing/2014/main" id="{32AF95E3-2474-354D-94DC-236CE7BDAB5E}"/>
              </a:ext>
            </a:extLst>
          </p:cNvPr>
          <p:cNvSpPr/>
          <p:nvPr userDrawn="1"/>
        </p:nvSpPr>
        <p:spPr bwMode="white">
          <a:xfrm>
            <a:off x="-44839" y="-10514"/>
            <a:ext cx="6029778" cy="5153220"/>
          </a:xfrm>
          <a:custGeom>
            <a:avLst/>
            <a:gdLst>
              <a:gd name="connsiteX0" fmla="*/ 0 w 6029778"/>
              <a:gd name="connsiteY0" fmla="*/ 0 h 5153220"/>
              <a:gd name="connsiteX1" fmla="*/ 6029778 w 6029778"/>
              <a:gd name="connsiteY1" fmla="*/ 0 h 5153220"/>
              <a:gd name="connsiteX2" fmla="*/ 3646497 w 6029778"/>
              <a:gd name="connsiteY2" fmla="*/ 5153220 h 5153220"/>
              <a:gd name="connsiteX3" fmla="*/ 0 w 6029778"/>
              <a:gd name="connsiteY3" fmla="*/ 5153220 h 515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9778" h="5153220">
                <a:moveTo>
                  <a:pt x="0" y="0"/>
                </a:moveTo>
                <a:lnTo>
                  <a:pt x="6029778" y="0"/>
                </a:lnTo>
                <a:lnTo>
                  <a:pt x="3646497" y="5153220"/>
                </a:lnTo>
                <a:lnTo>
                  <a:pt x="0" y="5153220"/>
                </a:lnTo>
                <a:close/>
              </a:path>
            </a:pathLst>
          </a:custGeom>
          <a:gradFill>
            <a:gsLst>
              <a:gs pos="0">
                <a:srgbClr val="004398"/>
              </a:gs>
              <a:gs pos="100000">
                <a:srgbClr val="004398">
                  <a:alpha val="77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7" y="1282305"/>
            <a:ext cx="4479666" cy="12174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87" y="2590803"/>
            <a:ext cx="4479666" cy="106230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42741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image" Target="../media/image16.jpeg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A60452D-914F-E74E-89F8-2EF6C76D62B8}"/>
              </a:ext>
            </a:extLst>
          </p:cNvPr>
          <p:cNvSpPr/>
          <p:nvPr userDrawn="1"/>
        </p:nvSpPr>
        <p:spPr>
          <a:xfrm>
            <a:off x="0" y="794"/>
            <a:ext cx="6858000" cy="5144952"/>
          </a:xfrm>
          <a:prstGeom prst="rect">
            <a:avLst/>
          </a:prstGeom>
          <a:solidFill>
            <a:srgbClr val="0043A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013"/>
          </a:p>
        </p:txBody>
      </p:sp>
      <p:sp>
        <p:nvSpPr>
          <p:cNvPr id="15" name="手繪多邊形 14">
            <a:extLst>
              <a:ext uri="{FF2B5EF4-FFF2-40B4-BE49-F238E27FC236}">
                <a16:creationId xmlns:a16="http://schemas.microsoft.com/office/drawing/2014/main" id="{F1A54170-F651-464C-A8BF-2F8AE6B393EF}"/>
              </a:ext>
            </a:extLst>
          </p:cNvPr>
          <p:cNvSpPr/>
          <p:nvPr userDrawn="1"/>
        </p:nvSpPr>
        <p:spPr>
          <a:xfrm>
            <a:off x="1" y="1223772"/>
            <a:ext cx="6858000" cy="3919728"/>
          </a:xfrm>
          <a:custGeom>
            <a:avLst/>
            <a:gdLst>
              <a:gd name="connsiteX0" fmla="*/ 3429000 w 6858000"/>
              <a:gd name="connsiteY0" fmla="*/ 0 h 3919728"/>
              <a:gd name="connsiteX1" fmla="*/ 6858000 w 6858000"/>
              <a:gd name="connsiteY1" fmla="*/ 3429000 h 3919728"/>
              <a:gd name="connsiteX2" fmla="*/ 6840297 w 6858000"/>
              <a:gd name="connsiteY2" fmla="*/ 3779596 h 3919728"/>
              <a:gd name="connsiteX3" fmla="*/ 6818910 w 6858000"/>
              <a:gd name="connsiteY3" fmla="*/ 3919728 h 3919728"/>
              <a:gd name="connsiteX4" fmla="*/ 39091 w 6858000"/>
              <a:gd name="connsiteY4" fmla="*/ 3919728 h 3919728"/>
              <a:gd name="connsiteX5" fmla="*/ 17704 w 6858000"/>
              <a:gd name="connsiteY5" fmla="*/ 3779596 h 3919728"/>
              <a:gd name="connsiteX6" fmla="*/ 0 w 6858000"/>
              <a:gd name="connsiteY6" fmla="*/ 3429000 h 3919728"/>
              <a:gd name="connsiteX7" fmla="*/ 3429000 w 6858000"/>
              <a:gd name="connsiteY7" fmla="*/ 0 h 391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3919728">
                <a:moveTo>
                  <a:pt x="3429000" y="0"/>
                </a:moveTo>
                <a:cubicBezTo>
                  <a:pt x="5322784" y="0"/>
                  <a:pt x="6858000" y="1535216"/>
                  <a:pt x="6858000" y="3429000"/>
                </a:cubicBezTo>
                <a:cubicBezTo>
                  <a:pt x="6858000" y="3547362"/>
                  <a:pt x="6852003" y="3664323"/>
                  <a:pt x="6840297" y="3779596"/>
                </a:cubicBezTo>
                <a:lnTo>
                  <a:pt x="6818910" y="3919728"/>
                </a:lnTo>
                <a:lnTo>
                  <a:pt x="39091" y="3919728"/>
                </a:lnTo>
                <a:lnTo>
                  <a:pt x="17704" y="3779596"/>
                </a:lnTo>
                <a:cubicBezTo>
                  <a:pt x="5997" y="3664323"/>
                  <a:pt x="0" y="3547362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alpha val="0"/>
                </a:schemeClr>
              </a:gs>
              <a:gs pos="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sp>
        <p:nvSpPr>
          <p:cNvPr id="50" name="手繪多邊形 49">
            <a:extLst>
              <a:ext uri="{FF2B5EF4-FFF2-40B4-BE49-F238E27FC236}">
                <a16:creationId xmlns:a16="http://schemas.microsoft.com/office/drawing/2014/main" id="{4397632E-BF80-A94D-A2BA-218881572576}"/>
              </a:ext>
            </a:extLst>
          </p:cNvPr>
          <p:cNvSpPr/>
          <p:nvPr userDrawn="1"/>
        </p:nvSpPr>
        <p:spPr>
          <a:xfrm rot="18900000">
            <a:off x="6444975" y="4589485"/>
            <a:ext cx="719002" cy="528722"/>
          </a:xfrm>
          <a:custGeom>
            <a:avLst/>
            <a:gdLst>
              <a:gd name="connsiteX0" fmla="*/ 719002 w 719002"/>
              <a:gd name="connsiteY0" fmla="*/ 0 h 528722"/>
              <a:gd name="connsiteX1" fmla="*/ 190280 w 719002"/>
              <a:gd name="connsiteY1" fmla="*/ 528722 h 528722"/>
              <a:gd name="connsiteX2" fmla="*/ 0 w 719002"/>
              <a:gd name="connsiteY2" fmla="*/ 338441 h 528722"/>
              <a:gd name="connsiteX3" fmla="*/ 0 w 719002"/>
              <a:gd name="connsiteY3" fmla="*/ 0 h 528722"/>
              <a:gd name="connsiteX4" fmla="*/ 719002 w 719002"/>
              <a:gd name="connsiteY4" fmla="*/ 0 h 5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02" h="528722">
                <a:moveTo>
                  <a:pt x="719002" y="0"/>
                </a:moveTo>
                <a:lnTo>
                  <a:pt x="190280" y="528722"/>
                </a:lnTo>
                <a:lnTo>
                  <a:pt x="0" y="338441"/>
                </a:lnTo>
                <a:lnTo>
                  <a:pt x="0" y="0"/>
                </a:lnTo>
                <a:lnTo>
                  <a:pt x="719002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3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" y="13691"/>
            <a:ext cx="6364224" cy="79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811272"/>
            <a:ext cx="6364224" cy="382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0935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E324320-4A97-784C-8ADF-1E10F415A335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81A8BFF-3759-CF43-900A-71A02F445AB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5" y="4533864"/>
            <a:ext cx="1101281" cy="474163"/>
          </a:xfrm>
          <a:prstGeom prst="rect">
            <a:avLst/>
          </a:prstGeom>
        </p:spPr>
      </p:pic>
      <p:sp>
        <p:nvSpPr>
          <p:cNvPr id="66" name="手繪多邊形 65">
            <a:extLst>
              <a:ext uri="{FF2B5EF4-FFF2-40B4-BE49-F238E27FC236}">
                <a16:creationId xmlns:a16="http://schemas.microsoft.com/office/drawing/2014/main" id="{977DE6AE-541E-DD46-997C-1B86C1F78E89}"/>
              </a:ext>
            </a:extLst>
          </p:cNvPr>
          <p:cNvSpPr/>
          <p:nvPr userDrawn="1"/>
        </p:nvSpPr>
        <p:spPr>
          <a:xfrm rot="600000">
            <a:off x="-46568" y="5044081"/>
            <a:ext cx="1320361" cy="225795"/>
          </a:xfrm>
          <a:custGeom>
            <a:avLst/>
            <a:gdLst>
              <a:gd name="connsiteX0" fmla="*/ 0 w 1320361"/>
              <a:gd name="connsiteY0" fmla="*/ 0 h 225795"/>
              <a:gd name="connsiteX1" fmla="*/ 1320361 w 1320361"/>
              <a:gd name="connsiteY1" fmla="*/ 0 h 225795"/>
              <a:gd name="connsiteX2" fmla="*/ 39814 w 1320361"/>
              <a:gd name="connsiteY2" fmla="*/ 225795 h 225795"/>
              <a:gd name="connsiteX3" fmla="*/ 0 w 1320361"/>
              <a:gd name="connsiteY3" fmla="*/ 0 h 2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61" h="225795">
                <a:moveTo>
                  <a:pt x="0" y="0"/>
                </a:moveTo>
                <a:lnTo>
                  <a:pt x="1320361" y="0"/>
                </a:lnTo>
                <a:lnTo>
                  <a:pt x="39814" y="2257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  <p:sp>
        <p:nvSpPr>
          <p:cNvPr id="62" name="手繪多邊形 61">
            <a:extLst>
              <a:ext uri="{FF2B5EF4-FFF2-40B4-BE49-F238E27FC236}">
                <a16:creationId xmlns:a16="http://schemas.microsoft.com/office/drawing/2014/main" id="{F59919DB-BAE3-7D4F-889F-57769435452C}"/>
              </a:ext>
            </a:extLst>
          </p:cNvPr>
          <p:cNvSpPr/>
          <p:nvPr userDrawn="1"/>
        </p:nvSpPr>
        <p:spPr>
          <a:xfrm rot="600000">
            <a:off x="-118458" y="-38249"/>
            <a:ext cx="226930" cy="1326999"/>
          </a:xfrm>
          <a:custGeom>
            <a:avLst/>
            <a:gdLst>
              <a:gd name="connsiteX0" fmla="*/ 0 w 226930"/>
              <a:gd name="connsiteY0" fmla="*/ 40014 h 1326999"/>
              <a:gd name="connsiteX1" fmla="*/ 226930 w 226930"/>
              <a:gd name="connsiteY1" fmla="*/ 0 h 1326999"/>
              <a:gd name="connsiteX2" fmla="*/ 226930 w 226930"/>
              <a:gd name="connsiteY2" fmla="*/ 1326999 h 1326999"/>
              <a:gd name="connsiteX3" fmla="*/ 0 w 226930"/>
              <a:gd name="connsiteY3" fmla="*/ 40014 h 13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30" h="1326999">
                <a:moveTo>
                  <a:pt x="0" y="40014"/>
                </a:moveTo>
                <a:lnTo>
                  <a:pt x="226930" y="0"/>
                </a:lnTo>
                <a:lnTo>
                  <a:pt x="226930" y="1326999"/>
                </a:lnTo>
                <a:lnTo>
                  <a:pt x="0" y="40014"/>
                </a:lnTo>
                <a:close/>
              </a:path>
            </a:pathLst>
          </a:custGeom>
          <a:gradFill>
            <a:gsLst>
              <a:gs pos="0">
                <a:srgbClr val="004398">
                  <a:alpha val="20000"/>
                </a:srgbClr>
              </a:gs>
              <a:gs pos="100000">
                <a:srgbClr val="004398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03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689" r:id="rId3"/>
    <p:sldLayoutId id="2147483704" r:id="rId4"/>
    <p:sldLayoutId id="2147483706" r:id="rId5"/>
    <p:sldLayoutId id="2147483710" r:id="rId6"/>
    <p:sldLayoutId id="2147483707" r:id="rId7"/>
    <p:sldLayoutId id="2147483705" r:id="rId8"/>
    <p:sldLayoutId id="2147483690" r:id="rId9"/>
    <p:sldLayoutId id="2147483691" r:id="rId10"/>
    <p:sldLayoutId id="2147483692" r:id="rId11"/>
    <p:sldLayoutId id="2147483693" r:id="rId12"/>
    <p:sldLayoutId id="2147483708" r:id="rId13"/>
    <p:sldLayoutId id="2147483694" r:id="rId14"/>
    <p:sldLayoutId id="2147483700" r:id="rId15"/>
    <p:sldLayoutId id="2147483701" r:id="rId16"/>
    <p:sldLayoutId id="2147483702" r:id="rId17"/>
    <p:sldLayoutId id="2147483703" r:id="rId18"/>
    <p:sldLayoutId id="2147483695" r:id="rId19"/>
    <p:sldLayoutId id="2147483696" r:id="rId20"/>
    <p:sldLayoutId id="2147483709" r:id="rId21"/>
    <p:sldLayoutId id="2147483711" r:id="rId22"/>
    <p:sldLayoutId id="2147483759" r:id="rId23"/>
    <p:sldLayoutId id="2147483769" r:id="rId24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44C5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80000"/>
        <a:buFont typeface="Zapf Dingbats"/>
        <a:buChar char="❯"/>
        <a:defRPr sz="2400" kern="1200">
          <a:solidFill>
            <a:srgbClr val="444C5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80000"/>
        <a:buFont typeface="Zapf Dingbats"/>
        <a:buChar char="❯"/>
        <a:defRPr sz="2100" kern="1200">
          <a:solidFill>
            <a:srgbClr val="444C5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80000"/>
        <a:buFont typeface="Zapf Dingbats"/>
        <a:buChar char="❯"/>
        <a:defRPr sz="1800" kern="1200">
          <a:solidFill>
            <a:srgbClr val="444C5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80000"/>
        <a:buFont typeface="Zapf Dingbats"/>
        <a:buChar char="❯"/>
        <a:defRPr sz="1500" kern="1200">
          <a:solidFill>
            <a:srgbClr val="444C5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80000"/>
        <a:buFont typeface="Zapf Dingbats"/>
        <a:buChar char="❯"/>
        <a:defRPr sz="1200" kern="1200">
          <a:solidFill>
            <a:srgbClr val="444C5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38">
              <a:srgbClr val="E9F7FF"/>
            </a:gs>
            <a:gs pos="42904">
              <a:srgbClr val="D7EFFF"/>
            </a:gs>
            <a:gs pos="99836">
              <a:srgbClr val="C4E7FF"/>
            </a:gs>
          </a:gsLst>
          <a:lin ang="724847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 25">
            <a:extLst>
              <a:ext uri="{FF2B5EF4-FFF2-40B4-BE49-F238E27FC236}">
                <a16:creationId xmlns:a16="http://schemas.microsoft.com/office/drawing/2014/main" id="{7F782031-6854-2B4F-AF40-2F8150777A54}"/>
              </a:ext>
            </a:extLst>
          </p:cNvPr>
          <p:cNvSpPr/>
          <p:nvPr userDrawn="1"/>
        </p:nvSpPr>
        <p:spPr>
          <a:xfrm rot="16199354">
            <a:off x="3780130" y="2076815"/>
            <a:ext cx="1060782" cy="5095158"/>
          </a:xfrm>
          <a:custGeom>
            <a:avLst/>
            <a:gdLst>
              <a:gd name="connsiteX0" fmla="*/ 2011230 w 2011230"/>
              <a:gd name="connsiteY0" fmla="*/ 9660750 h 9660750"/>
              <a:gd name="connsiteX1" fmla="*/ 0 w 2011230"/>
              <a:gd name="connsiteY1" fmla="*/ 9660372 h 9660750"/>
              <a:gd name="connsiteX2" fmla="*/ 1815 w 2011230"/>
              <a:gd name="connsiteY2" fmla="*/ 0 h 96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230" h="9660750">
                <a:moveTo>
                  <a:pt x="2011230" y="9660750"/>
                </a:moveTo>
                <a:lnTo>
                  <a:pt x="0" y="9660372"/>
                </a:lnTo>
                <a:lnTo>
                  <a:pt x="1815" y="0"/>
                </a:lnTo>
                <a:close/>
              </a:path>
            </a:pathLst>
          </a:custGeom>
          <a:solidFill>
            <a:srgbClr val="001129"/>
          </a:solidFill>
          <a:ln w="12700">
            <a:miter lim="400000"/>
          </a:ln>
          <a:effectLst>
            <a:outerShdw blurRad="304800" dist="25400" dir="10189420" rotWithShape="0">
              <a:srgbClr val="000000">
                <a:alpha val="47815"/>
              </a:srgbClr>
            </a:outerShdw>
          </a:effectLst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5" name="手繪多邊形 24">
            <a:extLst>
              <a:ext uri="{FF2B5EF4-FFF2-40B4-BE49-F238E27FC236}">
                <a16:creationId xmlns:a16="http://schemas.microsoft.com/office/drawing/2014/main" id="{286EF6BE-DDB9-4B4F-9ECF-10DEBBC48B2A}"/>
              </a:ext>
            </a:extLst>
          </p:cNvPr>
          <p:cNvSpPr/>
          <p:nvPr userDrawn="1"/>
        </p:nvSpPr>
        <p:spPr>
          <a:xfrm rot="5399216" flipH="1">
            <a:off x="1468567" y="2423437"/>
            <a:ext cx="1262638" cy="4200061"/>
          </a:xfrm>
          <a:custGeom>
            <a:avLst/>
            <a:gdLst>
              <a:gd name="connsiteX0" fmla="*/ 2393946 w 2393946"/>
              <a:gd name="connsiteY0" fmla="*/ 7963042 h 7963588"/>
              <a:gd name="connsiteX1" fmla="*/ 0 w 2393946"/>
              <a:gd name="connsiteY1" fmla="*/ 0 h 7963588"/>
              <a:gd name="connsiteX2" fmla="*/ 1816 w 2393946"/>
              <a:gd name="connsiteY2" fmla="*/ 7963588 h 796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3946" h="7963588">
                <a:moveTo>
                  <a:pt x="2393946" y="7963042"/>
                </a:moveTo>
                <a:lnTo>
                  <a:pt x="0" y="0"/>
                </a:lnTo>
                <a:lnTo>
                  <a:pt x="1816" y="7963588"/>
                </a:lnTo>
                <a:close/>
              </a:path>
            </a:pathLst>
          </a:custGeom>
          <a:blipFill>
            <a:blip r:embed="rId35" cstate="email">
              <a:alphaModFix amt="7789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3" name="手繪多邊形 22">
            <a:extLst>
              <a:ext uri="{FF2B5EF4-FFF2-40B4-BE49-F238E27FC236}">
                <a16:creationId xmlns:a16="http://schemas.microsoft.com/office/drawing/2014/main" id="{44908BB0-A734-7F48-A155-C762F825A4E1}"/>
              </a:ext>
            </a:extLst>
          </p:cNvPr>
          <p:cNvSpPr/>
          <p:nvPr userDrawn="1"/>
        </p:nvSpPr>
        <p:spPr>
          <a:xfrm rot="5399216" flipH="1">
            <a:off x="-75004" y="3277326"/>
            <a:ext cx="1951968" cy="1802405"/>
          </a:xfrm>
          <a:custGeom>
            <a:avLst/>
            <a:gdLst>
              <a:gd name="connsiteX0" fmla="*/ 3700907 w 3700907"/>
              <a:gd name="connsiteY0" fmla="*/ 3416634 h 3417477"/>
              <a:gd name="connsiteX1" fmla="*/ 0 w 3700907"/>
              <a:gd name="connsiteY1" fmla="*/ 0 h 3417477"/>
              <a:gd name="connsiteX2" fmla="*/ 779 w 3700907"/>
              <a:gd name="connsiteY2" fmla="*/ 3417477 h 34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0907" h="3417477">
                <a:moveTo>
                  <a:pt x="3700907" y="3416634"/>
                </a:moveTo>
                <a:lnTo>
                  <a:pt x="0" y="0"/>
                </a:lnTo>
                <a:lnTo>
                  <a:pt x="779" y="3417477"/>
                </a:lnTo>
                <a:close/>
              </a:path>
            </a:pathLst>
          </a:custGeom>
          <a:solidFill>
            <a:srgbClr val="032664">
              <a:alpha val="77890"/>
            </a:srgbClr>
          </a:solidFill>
          <a:ln w="12700">
            <a:miter lim="400000"/>
          </a:ln>
        </p:spPr>
        <p:txBody>
          <a:bodyPr wrap="square" lIns="26792" tIns="26792" rIns="26792" bIns="26792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7" name="矩形">
            <a:extLst>
              <a:ext uri="{FF2B5EF4-FFF2-40B4-BE49-F238E27FC236}">
                <a16:creationId xmlns:a16="http://schemas.microsoft.com/office/drawing/2014/main" id="{34BD6284-1522-504D-A470-1AE9706B1836}"/>
              </a:ext>
            </a:extLst>
          </p:cNvPr>
          <p:cNvSpPr/>
          <p:nvPr userDrawn="1"/>
        </p:nvSpPr>
        <p:spPr>
          <a:xfrm>
            <a:off x="275623" y="296575"/>
            <a:ext cx="6307592" cy="4680113"/>
          </a:xfrm>
          <a:prstGeom prst="rect">
            <a:avLst/>
          </a:prstGeom>
          <a:ln w="19050">
            <a:solidFill>
              <a:srgbClr val="005493">
                <a:alpha val="24560"/>
              </a:srgbClr>
            </a:solidFill>
            <a:miter lim="400000"/>
          </a:ln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pic>
        <p:nvPicPr>
          <p:cNvPr id="14" name="影像" descr="影像">
            <a:extLst>
              <a:ext uri="{FF2B5EF4-FFF2-40B4-BE49-F238E27FC236}">
                <a16:creationId xmlns:a16="http://schemas.microsoft.com/office/drawing/2014/main" id="{45E84A75-1075-5147-9796-F428E89EF4CF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3611" y="4685406"/>
            <a:ext cx="935606" cy="1326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06433"/>
            <a:ext cx="5915025" cy="52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844075"/>
            <a:ext cx="5915025" cy="378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5" name="三角形">
            <a:extLst>
              <a:ext uri="{FF2B5EF4-FFF2-40B4-BE49-F238E27FC236}">
                <a16:creationId xmlns:a16="http://schemas.microsoft.com/office/drawing/2014/main" id="{1801D657-9679-2D46-B484-60677AD516EE}"/>
              </a:ext>
            </a:extLst>
          </p:cNvPr>
          <p:cNvSpPr/>
          <p:nvPr userDrawn="1"/>
        </p:nvSpPr>
        <p:spPr>
          <a:xfrm rot="16200000">
            <a:off x="6507037" y="4020504"/>
            <a:ext cx="427964" cy="28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241300" dist="118224" dir="5400000" rotWithShape="0">
              <a:srgbClr val="000000">
                <a:alpha val="11392"/>
              </a:srgbClr>
            </a:outerShdw>
          </a:effectLst>
        </p:spPr>
        <p:txBody>
          <a:bodyPr lIns="26792" tIns="26792" rIns="26792" bIns="26792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742" y="4015578"/>
            <a:ext cx="292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472C4"/>
                </a:solidFill>
              </a:defRPr>
            </a:lvl1pPr>
          </a:lstStyle>
          <a:p>
            <a:fld id="{989048D7-2E77-7144-BB93-663BF1B03BE9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0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6" r:id="rId3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48" b="1" kern="1200">
          <a:solidFill>
            <a:srgbClr val="032664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20000"/>
        </a:lnSpc>
        <a:spcBef>
          <a:spcPts val="750"/>
        </a:spcBef>
        <a:buSzPct val="50000"/>
        <a:buFont typeface="Wingdings" pitchFamily="2" charset="2"/>
        <a:buChar char="n"/>
        <a:defRPr sz="2110" b="1" kern="1200">
          <a:solidFill>
            <a:srgbClr val="032664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120000"/>
        </a:lnSpc>
        <a:spcBef>
          <a:spcPts val="375"/>
        </a:spcBef>
        <a:buSzPct val="50000"/>
        <a:buFont typeface="Wingdings" pitchFamily="2" charset="2"/>
        <a:buChar char="n"/>
        <a:defRPr sz="1899" b="1" kern="1200">
          <a:solidFill>
            <a:srgbClr val="032664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120000"/>
        </a:lnSpc>
        <a:spcBef>
          <a:spcPts val="375"/>
        </a:spcBef>
        <a:buSzPct val="50000"/>
        <a:buFont typeface="Wingdings" pitchFamily="2" charset="2"/>
        <a:buChar char="n"/>
        <a:defRPr sz="1688" b="1" kern="1200">
          <a:solidFill>
            <a:srgbClr val="032664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120000"/>
        </a:lnSpc>
        <a:spcBef>
          <a:spcPts val="375"/>
        </a:spcBef>
        <a:buSzPct val="50000"/>
        <a:buFont typeface="Wingdings" pitchFamily="2" charset="2"/>
        <a:buChar char="n"/>
        <a:defRPr sz="1477" b="1" kern="1200">
          <a:solidFill>
            <a:srgbClr val="032664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120000"/>
        </a:lnSpc>
        <a:spcBef>
          <a:spcPts val="375"/>
        </a:spcBef>
        <a:buSzPct val="50000"/>
        <a:buFont typeface="Wingdings" pitchFamily="2" charset="2"/>
        <a:buChar char="n"/>
        <a:defRPr sz="1477" b="1" kern="1200">
          <a:solidFill>
            <a:srgbClr val="032664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4B764F8B-6A8E-4362-9C2A-F8D922543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6B241ACD-80CD-4312-A40F-00080C8B2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49068A-D32A-4BDD-BC7C-1DD6E19FE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FFAB9C-71F2-46FF-86BA-A74400D91311}" type="datetimeFigureOut">
              <a:rPr lang="zh-TW" altLang="en-US"/>
              <a:pPr>
                <a:defRPr/>
              </a:pPr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7C406E-A295-43D3-BDA2-1AED7CD55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4729A5-8796-40AE-9997-67376639E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045A88-FD93-4EE3-BDFC-C3DCBBD274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6577203" y="4800599"/>
            <a:ext cx="363772" cy="342900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-145964" y="268760"/>
            <a:ext cx="202913" cy="32436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/>
          <p:nvPr/>
        </p:nvSpPr>
        <p:spPr>
          <a:xfrm>
            <a:off x="6450320" y="4831182"/>
            <a:ext cx="3637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5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39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070" y="4896985"/>
            <a:ext cx="425250" cy="140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9"/>
          <p:cNvSpPr txBox="1">
            <a:spLocks noGrp="1"/>
          </p:cNvSpPr>
          <p:nvPr>
            <p:ph type="body" idx="1"/>
          </p:nvPr>
        </p:nvSpPr>
        <p:spPr>
          <a:xfrm>
            <a:off x="171450" y="735129"/>
            <a:ext cx="6500813" cy="406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title"/>
          </p:nvPr>
        </p:nvSpPr>
        <p:spPr>
          <a:xfrm>
            <a:off x="171450" y="273844"/>
            <a:ext cx="6500813" cy="36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6272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0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6.jpe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75.png"/><Relationship Id="rId10" Type="http://schemas.openxmlformats.org/officeDocument/2006/relationships/image" Target="../media/image113.jpe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png"/><Relationship Id="rId3" Type="http://schemas.openxmlformats.org/officeDocument/2006/relationships/image" Target="../media/image131.png"/><Relationship Id="rId21" Type="http://schemas.openxmlformats.org/officeDocument/2006/relationships/image" Target="../media/image148.png"/><Relationship Id="rId34" Type="http://schemas.openxmlformats.org/officeDocument/2006/relationships/image" Target="../media/image161.jpeg"/><Relationship Id="rId7" Type="http://schemas.openxmlformats.org/officeDocument/2006/relationships/hyperlink" Target="http://www.taipeifubon.com.tw/index.htm" TargetMode="External"/><Relationship Id="rId12" Type="http://schemas.openxmlformats.org/officeDocument/2006/relationships/image" Target="../media/image139.png"/><Relationship Id="rId17" Type="http://schemas.openxmlformats.org/officeDocument/2006/relationships/image" Target="../media/image144.jpeg"/><Relationship Id="rId25" Type="http://schemas.openxmlformats.org/officeDocument/2006/relationships/image" Target="../media/image152.png"/><Relationship Id="rId33" Type="http://schemas.openxmlformats.org/officeDocument/2006/relationships/image" Target="../media/image160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3.png"/><Relationship Id="rId20" Type="http://schemas.openxmlformats.org/officeDocument/2006/relationships/image" Target="../media/image147.jpe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24" Type="http://schemas.openxmlformats.org/officeDocument/2006/relationships/image" Target="../media/image151.png"/><Relationship Id="rId32" Type="http://schemas.openxmlformats.org/officeDocument/2006/relationships/image" Target="../media/image159.png"/><Relationship Id="rId5" Type="http://schemas.openxmlformats.org/officeDocument/2006/relationships/image" Target="../media/image133.png"/><Relationship Id="rId15" Type="http://schemas.openxmlformats.org/officeDocument/2006/relationships/image" Target="../media/image142.jpeg"/><Relationship Id="rId23" Type="http://schemas.openxmlformats.org/officeDocument/2006/relationships/image" Target="../media/image150.png"/><Relationship Id="rId28" Type="http://schemas.openxmlformats.org/officeDocument/2006/relationships/image" Target="../media/image155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31" Type="http://schemas.openxmlformats.org/officeDocument/2006/relationships/image" Target="../media/image158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8" Type="http://schemas.openxmlformats.org/officeDocument/2006/relationships/image" Target="../media/image1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6.jpeg"/><Relationship Id="rId4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75.png"/><Relationship Id="rId3" Type="http://schemas.openxmlformats.org/officeDocument/2006/relationships/image" Target="../media/image86.png"/><Relationship Id="rId21" Type="http://schemas.openxmlformats.org/officeDocument/2006/relationships/image" Target="../media/image103.jpe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1.jpe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7760547e04_0_0"/>
          <p:cNvSpPr txBox="1"/>
          <p:nvPr/>
        </p:nvSpPr>
        <p:spPr>
          <a:xfrm>
            <a:off x="3621904" y="1390075"/>
            <a:ext cx="2955656" cy="2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1200" ker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企業 </a:t>
            </a:r>
            <a:r>
              <a:rPr lang="en-US" altLang="zh-TW" sz="1200" ker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zh-TW" altLang="en-US" sz="1200" ker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化應用軟體領導廠商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g17760547e04_0_0"/>
          <p:cNvSpPr txBox="1"/>
          <p:nvPr/>
        </p:nvSpPr>
        <p:spPr>
          <a:xfrm>
            <a:off x="5748680" y="2914672"/>
            <a:ext cx="828731" cy="21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en-US" altLang="zh-TW" sz="1050" kern="0">
                <a:solidFill>
                  <a:srgbClr val="98A3AC"/>
                </a:solidFill>
                <a:latin typeface="Arial"/>
                <a:ea typeface="Arial"/>
                <a:cs typeface="Arial"/>
                <a:sym typeface="Arial"/>
              </a:rPr>
              <a:t>Since 1987</a:t>
            </a:r>
            <a:endParaRPr sz="1050" kern="0">
              <a:solidFill>
                <a:srgbClr val="98A3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17760547e04_0_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263" y="1657880"/>
            <a:ext cx="2824061" cy="404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g17760547e04_0_0"/>
          <p:cNvCxnSpPr/>
          <p:nvPr/>
        </p:nvCxnSpPr>
        <p:spPr>
          <a:xfrm>
            <a:off x="2623007" y="3030206"/>
            <a:ext cx="3173850" cy="0"/>
          </a:xfrm>
          <a:prstGeom prst="straightConnector1">
            <a:avLst/>
          </a:prstGeom>
          <a:noFill/>
          <a:ln w="9525" cap="flat" cmpd="sng">
            <a:solidFill>
              <a:srgbClr val="98A3A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1" name="Google Shape;341;g17760547e04_0_0"/>
          <p:cNvSpPr txBox="1"/>
          <p:nvPr/>
        </p:nvSpPr>
        <p:spPr>
          <a:xfrm>
            <a:off x="5588939" y="4224681"/>
            <a:ext cx="1003388" cy="16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en-US" altLang="zh-TW" sz="750" kern="0">
                <a:solidFill>
                  <a:srgbClr val="98A3AC"/>
                </a:solidFill>
                <a:latin typeface="Arial"/>
                <a:ea typeface="Arial"/>
                <a:cs typeface="Arial"/>
                <a:sym typeface="Arial"/>
              </a:rPr>
              <a:t>www.gss.com.tw</a:t>
            </a:r>
            <a:endParaRPr sz="750" kern="0">
              <a:solidFill>
                <a:srgbClr val="98A3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7760547e04_0_0"/>
          <p:cNvSpPr txBox="1"/>
          <p:nvPr/>
        </p:nvSpPr>
        <p:spPr>
          <a:xfrm>
            <a:off x="5195680" y="4003006"/>
            <a:ext cx="1381725" cy="1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900" kern="0">
                <a:solidFill>
                  <a:srgbClr val="98A3AC"/>
                </a:solidFill>
                <a:latin typeface="Arial"/>
                <a:ea typeface="Arial"/>
                <a:cs typeface="Arial"/>
                <a:sym typeface="Arial"/>
              </a:rPr>
              <a:t>股票代號｜</a:t>
            </a:r>
            <a:r>
              <a:rPr lang="en-US" altLang="zh-TW" sz="900" ker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6752</a:t>
            </a:r>
            <a:endParaRPr sz="9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7760547e04_0_0"/>
          <p:cNvSpPr txBox="1"/>
          <p:nvPr/>
        </p:nvSpPr>
        <p:spPr>
          <a:xfrm>
            <a:off x="2276872" y="2466033"/>
            <a:ext cx="4315455" cy="44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b" anchorCtr="0">
            <a:normAutofit fontScale="85000" lnSpcReduction="10000"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zh-TW" altLang="en-US" sz="33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學而</a:t>
            </a:r>
            <a:r>
              <a:rPr lang="zh-TW" altLang="en-US" sz="3375" kern="0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「</a:t>
            </a:r>
            <a:r>
              <a:rPr lang="zh-TW" altLang="en-US" sz="3375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實習</a:t>
            </a:r>
            <a:r>
              <a:rPr lang="zh-TW" altLang="en-US" sz="3375" kern="0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r>
              <a:rPr lang="zh-TW" altLang="en-US" sz="33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之不亦樂乎</a:t>
            </a:r>
            <a:endParaRPr sz="3375" kern="0" dirty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"/>
          <p:cNvSpPr txBox="1"/>
          <p:nvPr/>
        </p:nvSpPr>
        <p:spPr>
          <a:xfrm>
            <a:off x="101725" y="973166"/>
            <a:ext cx="1121798" cy="47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核心技術能力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88" name="Google Shape;688;p11"/>
          <p:cNvCxnSpPr/>
          <p:nvPr/>
        </p:nvCxnSpPr>
        <p:spPr>
          <a:xfrm>
            <a:off x="153825" y="1365794"/>
            <a:ext cx="795062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9" name="Google Shape;689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011" y="1755153"/>
            <a:ext cx="1582855" cy="320969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1"/>
          <p:cNvSpPr/>
          <p:nvPr/>
        </p:nvSpPr>
        <p:spPr>
          <a:xfrm>
            <a:off x="-257175" y="1758228"/>
            <a:ext cx="1590019" cy="3249479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1"/>
          <p:cNvSpPr txBox="1"/>
          <p:nvPr/>
        </p:nvSpPr>
        <p:spPr>
          <a:xfrm>
            <a:off x="116685" y="2681772"/>
            <a:ext cx="1121798" cy="140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前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瞻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技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術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6577203" y="4243387"/>
            <a:ext cx="363772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1"/>
          <p:cNvSpPr txBox="1">
            <a:spLocks noGrp="1"/>
          </p:cNvSpPr>
          <p:nvPr>
            <p:ph type="sldNum" idx="12"/>
          </p:nvPr>
        </p:nvSpPr>
        <p:spPr>
          <a:xfrm>
            <a:off x="5923953" y="4305899"/>
            <a:ext cx="867966" cy="1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514350">
                <a:buClr>
                  <a:srgbClr val="000000"/>
                </a:buClr>
              </a:pPr>
              <a:t>10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1"/>
          <p:cNvSpPr/>
          <p:nvPr/>
        </p:nvSpPr>
        <p:spPr>
          <a:xfrm>
            <a:off x="1387403" y="1044097"/>
            <a:ext cx="3951277" cy="7160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19873" dist="220585" dir="6780000" algn="ctr" rotWithShape="0">
              <a:srgbClr val="00E9EE">
                <a:alpha val="33725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1"/>
          <p:cNvSpPr/>
          <p:nvPr/>
        </p:nvSpPr>
        <p:spPr>
          <a:xfrm>
            <a:off x="1387404" y="1029608"/>
            <a:ext cx="3267945" cy="271195"/>
          </a:xfrm>
          <a:prstGeom prst="rect">
            <a:avLst/>
          </a:prstGeom>
          <a:gradFill>
            <a:gsLst>
              <a:gs pos="0">
                <a:srgbClr val="0043A3">
                  <a:alpha val="14901"/>
                </a:srgbClr>
              </a:gs>
              <a:gs pos="100000">
                <a:srgbClr val="0043A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1"/>
          <p:cNvSpPr/>
          <p:nvPr/>
        </p:nvSpPr>
        <p:spPr>
          <a:xfrm>
            <a:off x="1851043" y="1905976"/>
            <a:ext cx="3951277" cy="7160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19873" dist="220585" dir="6780000" algn="ctr" rotWithShape="0">
              <a:srgbClr val="00E9EE">
                <a:alpha val="33725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1"/>
          <p:cNvSpPr/>
          <p:nvPr/>
        </p:nvSpPr>
        <p:spPr>
          <a:xfrm>
            <a:off x="1876939" y="3536810"/>
            <a:ext cx="4047909" cy="7160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19873" dist="220585" dir="6780000" algn="ctr" rotWithShape="0">
              <a:srgbClr val="00E9EE">
                <a:alpha val="33725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1"/>
          <p:cNvSpPr/>
          <p:nvPr/>
        </p:nvSpPr>
        <p:spPr>
          <a:xfrm>
            <a:off x="1453366" y="1067617"/>
            <a:ext cx="607500" cy="607500"/>
          </a:xfrm>
          <a:prstGeom prst="rect">
            <a:avLst/>
          </a:prstGeom>
          <a:solidFill>
            <a:srgbClr val="0043A3">
              <a:alpha val="86666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394" y="1230253"/>
            <a:ext cx="298231" cy="319633"/>
          </a:xfrm>
          <a:prstGeom prst="rect">
            <a:avLst/>
          </a:prstGeom>
          <a:noFill/>
          <a:ln>
            <a:noFill/>
          </a:ln>
          <a:effectLst>
            <a:outerShdw blurRad="324309" dist="38100" dir="5400000" algn="t" rotWithShape="0">
              <a:srgbClr val="00E9EE">
                <a:alpha val="48627"/>
              </a:srgbClr>
            </a:outerShdw>
          </a:effectLst>
        </p:spPr>
      </p:pic>
      <p:sp>
        <p:nvSpPr>
          <p:cNvPr id="700" name="Google Shape;700;p11"/>
          <p:cNvSpPr/>
          <p:nvPr/>
        </p:nvSpPr>
        <p:spPr>
          <a:xfrm>
            <a:off x="1914271" y="1965787"/>
            <a:ext cx="584174" cy="607500"/>
          </a:xfrm>
          <a:prstGeom prst="rect">
            <a:avLst/>
          </a:prstGeom>
          <a:solidFill>
            <a:srgbClr val="0043A3">
              <a:alpha val="86666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1" name="Google Shape;701;p11"/>
          <p:cNvGrpSpPr/>
          <p:nvPr/>
        </p:nvGrpSpPr>
        <p:grpSpPr>
          <a:xfrm>
            <a:off x="2071228" y="2177989"/>
            <a:ext cx="262833" cy="181821"/>
            <a:chOff x="4456087" y="2462055"/>
            <a:chExt cx="467258" cy="323238"/>
          </a:xfrm>
        </p:grpSpPr>
        <p:sp>
          <p:nvSpPr>
            <p:cNvPr id="702" name="Google Shape;702;p11"/>
            <p:cNvSpPr/>
            <p:nvPr/>
          </p:nvSpPr>
          <p:spPr>
            <a:xfrm>
              <a:off x="4484240" y="2481391"/>
              <a:ext cx="422596" cy="283139"/>
            </a:xfrm>
            <a:prstGeom prst="wedgeRoundRectCallout">
              <a:avLst>
                <a:gd name="adj1" fmla="val -41886"/>
                <a:gd name="adj2" fmla="val 78211"/>
                <a:gd name="adj3" fmla="val 16667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24309" dist="38100" dir="5400000" algn="t" rotWithShape="0">
                <a:srgbClr val="00E9EE">
                  <a:alpha val="48627"/>
                </a:srgbClr>
              </a:outerShdw>
            </a:effectLst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pPr algn="ctr" defTabSz="514350">
                <a:buClr>
                  <a:srgbClr val="000000"/>
                </a:buClr>
              </a:pPr>
              <a:endParaRPr sz="53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"/>
            <p:cNvSpPr txBox="1"/>
            <p:nvPr/>
          </p:nvSpPr>
          <p:spPr>
            <a:xfrm>
              <a:off x="4456087" y="2462055"/>
              <a:ext cx="467258" cy="323238"/>
            </a:xfrm>
            <a:prstGeom prst="rect">
              <a:avLst/>
            </a:prstGeom>
            <a:noFill/>
            <a:ln>
              <a:noFill/>
            </a:ln>
            <a:effectLst>
              <a:outerShdw blurRad="324309" dist="38100" dir="5400000" algn="t" rotWithShape="0">
                <a:srgbClr val="00E9EE">
                  <a:alpha val="48627"/>
                </a:srgbClr>
              </a:outerShdw>
            </a:effectLst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 algn="ctr" defTabSz="514350">
                <a:buClr>
                  <a:srgbClr val="000000"/>
                </a:buClr>
              </a:pPr>
              <a:r>
                <a:rPr lang="en-US" altLang="zh-TW" sz="84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</a:t>
              </a:r>
              <a:endParaRPr sz="84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11"/>
          <p:cNvSpPr/>
          <p:nvPr/>
        </p:nvSpPr>
        <p:spPr>
          <a:xfrm>
            <a:off x="1848545" y="1904101"/>
            <a:ext cx="3267945" cy="271195"/>
          </a:xfrm>
          <a:prstGeom prst="rect">
            <a:avLst/>
          </a:prstGeom>
          <a:gradFill>
            <a:gsLst>
              <a:gs pos="0">
                <a:srgbClr val="0043A3">
                  <a:alpha val="14901"/>
                </a:srgbClr>
              </a:gs>
              <a:gs pos="100000">
                <a:srgbClr val="0043A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1"/>
          <p:cNvSpPr/>
          <p:nvPr/>
        </p:nvSpPr>
        <p:spPr>
          <a:xfrm>
            <a:off x="1874164" y="3542404"/>
            <a:ext cx="3267945" cy="271195"/>
          </a:xfrm>
          <a:prstGeom prst="rect">
            <a:avLst/>
          </a:prstGeom>
          <a:gradFill>
            <a:gsLst>
              <a:gs pos="0">
                <a:srgbClr val="0043A3">
                  <a:alpha val="14901"/>
                </a:srgbClr>
              </a:gs>
              <a:gs pos="100000">
                <a:srgbClr val="0043A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1"/>
          <p:cNvSpPr txBox="1"/>
          <p:nvPr/>
        </p:nvSpPr>
        <p:spPr>
          <a:xfrm>
            <a:off x="2291089" y="1047276"/>
            <a:ext cx="1223068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企業個人助理</a:t>
            </a:r>
            <a:endParaRPr sz="1125" b="1" kern="0">
              <a:solidFill>
                <a:srgbClr val="26445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7" name="Google Shape;707;p11"/>
          <p:cNvSpPr txBox="1"/>
          <p:nvPr/>
        </p:nvSpPr>
        <p:spPr>
          <a:xfrm>
            <a:off x="2252740" y="1282262"/>
            <a:ext cx="3172921" cy="45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6EA0C0"/>
              </a:buClr>
              <a:buSzPts val="1300"/>
            </a:pP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以企業即時通訊為前端單一介面，取代眾多 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成為</a:t>
            </a:r>
            <a:b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企業個人助理對話機器人，釋放企業即時通訊平台潛能。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11"/>
          <p:cNvSpPr txBox="1"/>
          <p:nvPr/>
        </p:nvSpPr>
        <p:spPr>
          <a:xfrm>
            <a:off x="2667749" y="1926715"/>
            <a:ext cx="1223068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企業即時通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11"/>
          <p:cNvSpPr txBox="1"/>
          <p:nvPr/>
        </p:nvSpPr>
        <p:spPr>
          <a:xfrm>
            <a:off x="2629399" y="2144622"/>
            <a:ext cx="3172921" cy="45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6EA0C0"/>
              </a:buClr>
              <a:buSzPts val="1300"/>
            </a:pP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企業內部即時通訊平台，強化資訊安全與提高內部作業效率，</a:t>
            </a:r>
            <a:b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亦成為企業個人助理平台，節省 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研發經費與日程。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/>
          <p:nvPr/>
        </p:nvSpPr>
        <p:spPr>
          <a:xfrm>
            <a:off x="1938916" y="3623365"/>
            <a:ext cx="607500" cy="607500"/>
          </a:xfrm>
          <a:prstGeom prst="rect">
            <a:avLst/>
          </a:prstGeom>
          <a:solidFill>
            <a:srgbClr val="0043A3">
              <a:alpha val="86666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1"/>
          <p:cNvSpPr txBox="1"/>
          <p:nvPr/>
        </p:nvSpPr>
        <p:spPr>
          <a:xfrm>
            <a:off x="2683839" y="3586405"/>
            <a:ext cx="2166623" cy="47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AI – ML </a:t>
            </a: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人工智慧機器學習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spcBef>
                <a:spcPts val="563"/>
              </a:spcBef>
              <a:buClr>
                <a:srgbClr val="000000"/>
              </a:buClr>
            </a:pPr>
            <a:endParaRPr sz="1125" b="1" kern="0">
              <a:solidFill>
                <a:srgbClr val="26445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12" name="Google Shape;712;p11"/>
          <p:cNvGrpSpPr/>
          <p:nvPr/>
        </p:nvGrpSpPr>
        <p:grpSpPr>
          <a:xfrm>
            <a:off x="2044977" y="3709886"/>
            <a:ext cx="427578" cy="361236"/>
            <a:chOff x="-3602499" y="2133597"/>
            <a:chExt cx="1220996" cy="1031547"/>
          </a:xfrm>
        </p:grpSpPr>
        <p:sp>
          <p:nvSpPr>
            <p:cNvPr id="713" name="Google Shape;713;p11"/>
            <p:cNvSpPr txBox="1"/>
            <p:nvPr/>
          </p:nvSpPr>
          <p:spPr>
            <a:xfrm>
              <a:off x="-3602499" y="2133597"/>
              <a:ext cx="605609" cy="519209"/>
            </a:xfrm>
            <a:prstGeom prst="rect">
              <a:avLst/>
            </a:prstGeom>
            <a:noFill/>
            <a:ln>
              <a:noFill/>
            </a:ln>
            <a:effectLst>
              <a:outerShdw blurRad="181240" dist="38100" dir="5400000" algn="t" rotWithShape="0">
                <a:srgbClr val="00E9EE">
                  <a:alpha val="66274"/>
                </a:srgbClr>
              </a:outerShdw>
            </a:effectLst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 defTabSz="514350">
                <a:buClr>
                  <a:srgbClr val="000000"/>
                </a:buClr>
              </a:pPr>
              <a:r>
                <a:rPr lang="zh-TW" altLang="en-US" sz="84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中</a:t>
              </a:r>
              <a:endParaRPr sz="84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"/>
            <p:cNvSpPr txBox="1"/>
            <p:nvPr/>
          </p:nvSpPr>
          <p:spPr>
            <a:xfrm>
              <a:off x="-3056635" y="2645935"/>
              <a:ext cx="675132" cy="519209"/>
            </a:xfrm>
            <a:prstGeom prst="rect">
              <a:avLst/>
            </a:prstGeom>
            <a:noFill/>
            <a:ln>
              <a:noFill/>
            </a:ln>
            <a:effectLst>
              <a:outerShdw blurRad="181240" dist="38100" dir="5400000" algn="t" rotWithShape="0">
                <a:srgbClr val="00E9EE">
                  <a:alpha val="66274"/>
                </a:srgbClr>
              </a:outerShdw>
            </a:effectLst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 defTabSz="514350">
                <a:buClr>
                  <a:srgbClr val="000000"/>
                </a:buClr>
              </a:pPr>
              <a:r>
                <a:rPr lang="en-US" altLang="zh-TW" sz="844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endParaRPr sz="844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-3388020" y="2178764"/>
              <a:ext cx="741858" cy="80004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81240" dist="38100" dir="5400000" algn="t" rotWithShape="0">
                <a:srgbClr val="00E9EE">
                  <a:alpha val="66274"/>
                </a:srgbClr>
              </a:outerShdw>
            </a:effectLst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pPr algn="ctr" defTabSz="514350">
                <a:buClr>
                  <a:srgbClr val="000000"/>
                </a:buClr>
              </a:pPr>
              <a:endParaRPr sz="53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 rot="10800000">
              <a:off x="-3395843" y="2336007"/>
              <a:ext cx="749682" cy="8084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81240" dist="38100" dir="5400000" algn="t" rotWithShape="0">
                <a:srgbClr val="00E9EE">
                  <a:alpha val="66274"/>
                </a:srgbClr>
              </a:outerShdw>
            </a:effectLst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pPr algn="ctr" defTabSz="514350">
                <a:buClr>
                  <a:srgbClr val="000000"/>
                </a:buClr>
              </a:pPr>
              <a:endParaRPr sz="534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"/>
          <p:cNvSpPr txBox="1"/>
          <p:nvPr/>
        </p:nvSpPr>
        <p:spPr>
          <a:xfrm>
            <a:off x="2627754" y="3777051"/>
            <a:ext cx="3172921" cy="45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6EA0C0"/>
              </a:buClr>
              <a:buSzPts val="1300"/>
            </a:pP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藉由機器學習，已使用於專利分類、公文分案（準確率 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&gt;90%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）、</a:t>
            </a:r>
            <a:b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及台北市 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1999 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案件自動分類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準確率 </a:t>
            </a:r>
            <a:r>
              <a:rPr lang="en-US" altLang="zh-TW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&gt;85%)</a:t>
            </a:r>
            <a:r>
              <a:rPr lang="zh-TW" altLang="en-US" sz="731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18" name="Google Shape;718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1" cy="1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120" y="2675871"/>
            <a:ext cx="254419" cy="24544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720" name="Google Shape;720;p1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972" y="2675072"/>
            <a:ext cx="286213" cy="2721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721" name="Google Shape;721;p1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173" y="2675071"/>
            <a:ext cx="265216" cy="26750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722" name="Google Shape;722;p1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652" y="2651389"/>
            <a:ext cx="1676588" cy="81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1" descr="Microsoft Teams - Google Play 應用程式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424" y="2682247"/>
            <a:ext cx="297577" cy="26750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724" name="Google Shape;724;p11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42" y="1201483"/>
            <a:ext cx="585982" cy="62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1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006" y="1081457"/>
            <a:ext cx="490636" cy="5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"/>
          <p:cNvSpPr txBox="1">
            <a:spLocks noGrp="1"/>
          </p:cNvSpPr>
          <p:nvPr>
            <p:ph type="title"/>
          </p:nvPr>
        </p:nvSpPr>
        <p:spPr>
          <a:xfrm>
            <a:off x="178593" y="572297"/>
            <a:ext cx="6500813" cy="3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>
              <a:buSzPts val="3600"/>
            </a:pPr>
            <a:r>
              <a:rPr lang="zh-TW" sz="2800" dirty="0"/>
              <a:t>台北總部-台北市中山區德惠街9號5樓</a:t>
            </a:r>
            <a:endParaRPr sz="2800" dirty="0"/>
          </a:p>
        </p:txBody>
      </p:sp>
      <p:pic>
        <p:nvPicPr>
          <p:cNvPr id="731" name="Google Shape;731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01" y="1418104"/>
            <a:ext cx="2643144" cy="279845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732" name="Google Shape;732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756" y="1460966"/>
            <a:ext cx="2572299" cy="26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2"/>
          <p:cNvSpPr/>
          <p:nvPr/>
        </p:nvSpPr>
        <p:spPr>
          <a:xfrm>
            <a:off x="1256025" y="1516918"/>
            <a:ext cx="283532" cy="24639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2"/>
          <p:cNvSpPr/>
          <p:nvPr/>
        </p:nvSpPr>
        <p:spPr>
          <a:xfrm>
            <a:off x="1114259" y="3838460"/>
            <a:ext cx="283532" cy="24639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623019" y="3942615"/>
            <a:ext cx="283532" cy="24639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3"/>
          <p:cNvSpPr/>
          <p:nvPr/>
        </p:nvSpPr>
        <p:spPr>
          <a:xfrm>
            <a:off x="-1" y="642938"/>
            <a:ext cx="6856286" cy="3857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3"/>
          <p:cNvSpPr txBox="1">
            <a:spLocks noGrp="1"/>
          </p:cNvSpPr>
          <p:nvPr>
            <p:ph type="title"/>
          </p:nvPr>
        </p:nvSpPr>
        <p:spPr>
          <a:xfrm>
            <a:off x="471488" y="956357"/>
            <a:ext cx="5915025" cy="103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>
              <a:buClr>
                <a:schemeClr val="dk1"/>
              </a:buClr>
              <a:buSzPts val="5200"/>
            </a:pPr>
            <a:r>
              <a:rPr lang="zh-TW" altLang="en-US" sz="2925">
                <a:solidFill>
                  <a:schemeClr val="dk1"/>
                </a:solidFill>
              </a:rPr>
              <a:t>台北總部</a:t>
            </a:r>
            <a:endParaRPr sz="2925">
              <a:solidFill>
                <a:schemeClr val="dk1"/>
              </a:solidFill>
            </a:endParaRPr>
          </a:p>
        </p:txBody>
      </p:sp>
      <p:pic>
        <p:nvPicPr>
          <p:cNvPr id="742" name="Google Shape;742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-151440" y="2336461"/>
            <a:ext cx="209918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789178" y="2082203"/>
            <a:ext cx="1590674" cy="209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538" y="2082203"/>
            <a:ext cx="1590674" cy="209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3" descr="100_34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1897" y="2082203"/>
            <a:ext cx="1590674" cy="209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4"/>
          <p:cNvSpPr txBox="1">
            <a:spLocks noGrp="1"/>
          </p:cNvSpPr>
          <p:nvPr>
            <p:ph type="title"/>
          </p:nvPr>
        </p:nvSpPr>
        <p:spPr>
          <a:xfrm>
            <a:off x="96213" y="510013"/>
            <a:ext cx="6665574" cy="88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>
              <a:buSzPts val="3600"/>
            </a:pPr>
            <a:r>
              <a:rPr lang="zh-TW" sz="2800" dirty="0"/>
              <a:t>創富辦公室(</a:t>
            </a:r>
            <a:r>
              <a:rPr lang="zh-TW" altLang="en-US" sz="2800" dirty="0"/>
              <a:t>研發中心</a:t>
            </a:r>
            <a:r>
              <a:rPr lang="zh-TW" sz="2800" dirty="0"/>
              <a:t>)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sz="2400" dirty="0"/>
              <a:t>北投士林軟體科學園區</a:t>
            </a:r>
            <a:br>
              <a:rPr lang="zh-TW" sz="2400" dirty="0"/>
            </a:br>
            <a:r>
              <a:rPr lang="zh-TW" sz="2400" dirty="0"/>
              <a:t>台北市北投區承德路六段120號 8 樓、9 樓</a:t>
            </a:r>
            <a:br>
              <a:rPr lang="zh-TW" sz="2400" dirty="0"/>
            </a:br>
            <a:endParaRPr sz="2400" dirty="0"/>
          </a:p>
        </p:txBody>
      </p:sp>
      <p:pic>
        <p:nvPicPr>
          <p:cNvPr id="751" name="Google Shape;75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76" y="1722509"/>
            <a:ext cx="2687480" cy="218369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752" name="Google Shape;752;p14" descr="可能是摩天大樓和天空的圖像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701" y="1351598"/>
            <a:ext cx="2006623" cy="2675496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4"/>
          <p:cNvSpPr/>
          <p:nvPr/>
        </p:nvSpPr>
        <p:spPr>
          <a:xfrm>
            <a:off x="3028950" y="3545743"/>
            <a:ext cx="342140" cy="24639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4"/>
          <p:cNvSpPr/>
          <p:nvPr/>
        </p:nvSpPr>
        <p:spPr>
          <a:xfrm>
            <a:off x="2245996" y="1865533"/>
            <a:ext cx="342899" cy="24639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/>
          <p:nvPr/>
        </p:nvSpPr>
        <p:spPr>
          <a:xfrm>
            <a:off x="-1" y="642938"/>
            <a:ext cx="6856286" cy="3857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/>
          </p:nvPr>
        </p:nvSpPr>
        <p:spPr>
          <a:xfrm>
            <a:off x="468630" y="956357"/>
            <a:ext cx="2054902" cy="156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b" anchorCtr="0">
            <a:normAutofit/>
          </a:bodyPr>
          <a:lstStyle/>
          <a:p>
            <a:pPr>
              <a:buClr>
                <a:schemeClr val="dk1"/>
              </a:buClr>
              <a:buSzPts val="5200"/>
            </a:pPr>
            <a:r>
              <a:rPr lang="zh-TW" altLang="en-US" sz="2925">
                <a:solidFill>
                  <a:schemeClr val="dk1"/>
                </a:solidFill>
              </a:rPr>
              <a:t>創富辦公室</a:t>
            </a:r>
            <a:endParaRPr sz="2925">
              <a:solidFill>
                <a:schemeClr val="dk1"/>
              </a:solidFill>
            </a:endParaRPr>
          </a:p>
        </p:txBody>
      </p:sp>
      <p:pic>
        <p:nvPicPr>
          <p:cNvPr id="761" name="Google Shape;761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619756" y="642937"/>
            <a:ext cx="1544493" cy="125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755" y="1993204"/>
            <a:ext cx="1542464" cy="115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443" y="642943"/>
            <a:ext cx="2595376" cy="187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665" y="3246883"/>
            <a:ext cx="1544492" cy="12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258443" y="2616899"/>
            <a:ext cx="2595376" cy="188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11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684" y="483518"/>
            <a:ext cx="568863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64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" y="192405"/>
            <a:ext cx="6583680" cy="47739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8775" y="4326153"/>
            <a:ext cx="3600450" cy="0"/>
          </a:xfrm>
          <a:prstGeom prst="line">
            <a:avLst/>
          </a:prstGeom>
          <a:ln>
            <a:solidFill>
              <a:srgbClr val="643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標題 4">
            <a:extLst>
              <a:ext uri="{FF2B5EF4-FFF2-40B4-BE49-F238E27FC236}">
                <a16:creationId xmlns:a16="http://schemas.microsoft.com/office/drawing/2014/main" id="{675895AC-B644-4266-A319-6E238FF4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63" y="3075806"/>
            <a:ext cx="5606415" cy="117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TW" altLang="en-US" sz="3200" dirty="0">
                <a:solidFill>
                  <a:srgbClr val="643022"/>
                </a:solidFill>
              </a:rPr>
              <a:t>銀行信用風險解決方案</a:t>
            </a:r>
            <a:r>
              <a:rPr lang="en-US" altLang="zh-TW" sz="3200" dirty="0">
                <a:solidFill>
                  <a:srgbClr val="643022"/>
                </a:solidFill>
              </a:rPr>
              <a:t/>
            </a:r>
            <a:br>
              <a:rPr lang="en-US" altLang="zh-TW" sz="3200" dirty="0">
                <a:solidFill>
                  <a:srgbClr val="643022"/>
                </a:solidFill>
              </a:rPr>
            </a:br>
            <a:r>
              <a:rPr lang="zh-TW" altLang="en-US" sz="3200" dirty="0">
                <a:solidFill>
                  <a:srgbClr val="643022"/>
                </a:solidFill>
              </a:rPr>
              <a:t>徵授信系統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E0FAA1F-7C04-4425-9576-678D469A7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610" y="4349616"/>
            <a:ext cx="4931921" cy="330617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 dirty="0">
                <a:solidFill>
                  <a:srgbClr val="643022"/>
                </a:solidFill>
              </a:rPr>
              <a:t>金融事業處</a:t>
            </a:r>
            <a:endParaRPr lang="en-US" altLang="zh-TW" sz="2400" b="1" dirty="0">
              <a:solidFill>
                <a:srgbClr val="643022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98B28C1-7A27-5AFF-BABD-3235D0715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37160" y="192405"/>
            <a:ext cx="6583680" cy="28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0A78B2-E2E1-47ED-A9B4-D4084CB6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2" y="4694688"/>
            <a:ext cx="154305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5E324320-4A97-784C-8ADF-1E10F415A335}" type="slidenum">
              <a:rPr lang="en-US" altLang="zh-TW" sz="1200">
                <a:solidFill>
                  <a:schemeClr val="accent1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altLang="zh-TW" sz="1200">
              <a:solidFill>
                <a:schemeClr val="accent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07994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BDBE3BF-B0FF-4A35-B972-C94457C5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徵授信系統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8658F3-18FF-4693-A9D6-C9497A24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4320-4A97-784C-8ADF-1E10F415A335}" type="slidenum">
              <a:rPr kumimoji="1" lang="zh-TW" altLang="en-US" smtClean="0"/>
              <a:t>17</a:t>
            </a:fld>
            <a:endParaRPr kumimoji="1"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BE03B90-B446-4D96-843C-D682BEDE3311}"/>
              </a:ext>
            </a:extLst>
          </p:cNvPr>
          <p:cNvGrpSpPr/>
          <p:nvPr/>
        </p:nvGrpSpPr>
        <p:grpSpPr>
          <a:xfrm>
            <a:off x="246888" y="660202"/>
            <a:ext cx="6308669" cy="4087416"/>
            <a:chOff x="316678" y="920750"/>
            <a:chExt cx="8411558" cy="5449888"/>
          </a:xfrm>
        </p:grpSpPr>
        <p:sp>
          <p:nvSpPr>
            <p:cNvPr id="8" name="圓角矩形 5">
              <a:extLst>
                <a:ext uri="{FF2B5EF4-FFF2-40B4-BE49-F238E27FC236}">
                  <a16:creationId xmlns:a16="http://schemas.microsoft.com/office/drawing/2014/main" id="{8AB4D3E0-685A-49CF-986C-B871E78F9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226" y="1556544"/>
              <a:ext cx="1368000" cy="3355975"/>
            </a:xfrm>
            <a:prstGeom prst="roundRect">
              <a:avLst>
                <a:gd name="adj" fmla="val 6438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徴信與信評</a:t>
              </a:r>
            </a:p>
            <a:p>
              <a:pPr algn="ctr" defTabSz="685800" eaLnBrk="0" hangingPunct="0">
                <a:defRPr/>
              </a:pPr>
              <a:endParaRPr lang="zh-TW" altLang="zh-TW" sz="1050" b="1" kern="0" dirty="0">
                <a:solidFill>
                  <a:srgbClr val="C00000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9" name="圓角矩形 15">
              <a:extLst>
                <a:ext uri="{FF2B5EF4-FFF2-40B4-BE49-F238E27FC236}">
                  <a16:creationId xmlns:a16="http://schemas.microsoft.com/office/drawing/2014/main" id="{65C19FA2-A899-4FF3-B030-DBFACAB5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437" y="1556544"/>
              <a:ext cx="1368000" cy="3355975"/>
            </a:xfrm>
            <a:prstGeom prst="roundRect">
              <a:avLst>
                <a:gd name="adj" fmla="val 4301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風險抵減</a:t>
              </a:r>
            </a:p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與移轉</a:t>
              </a:r>
            </a:p>
            <a:p>
              <a:pPr algn="ctr" defTabSz="685800" eaLnBrk="0" hangingPunct="0">
                <a:defRPr/>
              </a:pPr>
              <a:endParaRPr lang="zh-TW" altLang="en-US" sz="1050" b="1" kern="0" dirty="0">
                <a:solidFill>
                  <a:srgbClr val="C00000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10" name="圓角矩形 20">
              <a:extLst>
                <a:ext uri="{FF2B5EF4-FFF2-40B4-BE49-F238E27FC236}">
                  <a16:creationId xmlns:a16="http://schemas.microsoft.com/office/drawing/2014/main" id="{099FAEF1-E803-4110-A42E-A959B361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963" y="1556544"/>
              <a:ext cx="1368000" cy="3355975"/>
            </a:xfrm>
            <a:prstGeom prst="roundRect">
              <a:avLst>
                <a:gd name="adj" fmla="val 1894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授信資金計價與風險警訊</a:t>
              </a:r>
            </a:p>
            <a:p>
              <a:pPr algn="ctr" defTabSz="685800" eaLnBrk="0" hangingPunct="0">
                <a:defRPr/>
              </a:pPr>
              <a:endParaRPr lang="zh-TW" altLang="en-US" sz="1050" b="1" kern="0" dirty="0">
                <a:solidFill>
                  <a:srgbClr val="C00000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11" name="手繪多邊形 85">
              <a:extLst>
                <a:ext uri="{FF2B5EF4-FFF2-40B4-BE49-F238E27FC236}">
                  <a16:creationId xmlns:a16="http://schemas.microsoft.com/office/drawing/2014/main" id="{1F37B737-5D08-4D6F-83CC-4A7D727E5AD2}"/>
                </a:ext>
              </a:extLst>
            </p:cNvPr>
            <p:cNvSpPr/>
            <p:nvPr/>
          </p:nvSpPr>
          <p:spPr>
            <a:xfrm>
              <a:off x="1826853" y="2024063"/>
              <a:ext cx="4190564" cy="1865312"/>
            </a:xfrm>
            <a:custGeom>
              <a:avLst/>
              <a:gdLst>
                <a:gd name="connsiteX0" fmla="*/ 0 w 3940629"/>
                <a:gd name="connsiteY0" fmla="*/ 1959429 h 1959429"/>
                <a:gd name="connsiteX1" fmla="*/ 3940629 w 3940629"/>
                <a:gd name="connsiteY1" fmla="*/ 1948543 h 1959429"/>
                <a:gd name="connsiteX2" fmla="*/ 3918857 w 3940629"/>
                <a:gd name="connsiteY2" fmla="*/ 881743 h 1959429"/>
                <a:gd name="connsiteX3" fmla="*/ 1230086 w 3940629"/>
                <a:gd name="connsiteY3" fmla="*/ 892629 h 1959429"/>
                <a:gd name="connsiteX4" fmla="*/ 1240972 w 3940629"/>
                <a:gd name="connsiteY4" fmla="*/ 0 h 1959429"/>
                <a:gd name="connsiteX5" fmla="*/ 10886 w 3940629"/>
                <a:gd name="connsiteY5" fmla="*/ 0 h 1959429"/>
                <a:gd name="connsiteX6" fmla="*/ 0 w 3940629"/>
                <a:gd name="connsiteY6" fmla="*/ 1959429 h 1959429"/>
                <a:gd name="connsiteX0" fmla="*/ 21772 w 3929743"/>
                <a:gd name="connsiteY0" fmla="*/ 1959429 h 1959429"/>
                <a:gd name="connsiteX1" fmla="*/ 3929743 w 3929743"/>
                <a:gd name="connsiteY1" fmla="*/ 1948543 h 1959429"/>
                <a:gd name="connsiteX2" fmla="*/ 3907971 w 3929743"/>
                <a:gd name="connsiteY2" fmla="*/ 881743 h 1959429"/>
                <a:gd name="connsiteX3" fmla="*/ 1219200 w 3929743"/>
                <a:gd name="connsiteY3" fmla="*/ 892629 h 1959429"/>
                <a:gd name="connsiteX4" fmla="*/ 1230086 w 3929743"/>
                <a:gd name="connsiteY4" fmla="*/ 0 h 1959429"/>
                <a:gd name="connsiteX5" fmla="*/ 0 w 3929743"/>
                <a:gd name="connsiteY5" fmla="*/ 0 h 1959429"/>
                <a:gd name="connsiteX6" fmla="*/ 21772 w 3929743"/>
                <a:gd name="connsiteY6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43" h="1959429">
                  <a:moveTo>
                    <a:pt x="21772" y="1959429"/>
                  </a:moveTo>
                  <a:lnTo>
                    <a:pt x="3929743" y="1948543"/>
                  </a:lnTo>
                  <a:lnTo>
                    <a:pt x="3907971" y="881743"/>
                  </a:lnTo>
                  <a:lnTo>
                    <a:pt x="1219200" y="892629"/>
                  </a:lnTo>
                  <a:lnTo>
                    <a:pt x="1230086" y="0"/>
                  </a:lnTo>
                  <a:lnTo>
                    <a:pt x="0" y="0"/>
                  </a:lnTo>
                  <a:cubicBezTo>
                    <a:pt x="3629" y="649514"/>
                    <a:pt x="39915" y="1299029"/>
                    <a:pt x="21772" y="19594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20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徴授信管理系統</a:t>
              </a:r>
            </a:p>
          </p:txBody>
        </p:sp>
        <p:sp>
          <p:nvSpPr>
            <p:cNvPr id="12" name="圓角矩形 25">
              <a:extLst>
                <a:ext uri="{FF2B5EF4-FFF2-40B4-BE49-F238E27FC236}">
                  <a16:creationId xmlns:a16="http://schemas.microsoft.com/office/drawing/2014/main" id="{49ED02A0-6A63-4A33-AC4F-BD9BC8BCE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8567" y="1560513"/>
              <a:ext cx="2520000" cy="3348037"/>
            </a:xfrm>
            <a:prstGeom prst="roundRect">
              <a:avLst>
                <a:gd name="adj" fmla="val 3434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放款監控及績效評估</a:t>
              </a:r>
            </a:p>
          </p:txBody>
        </p:sp>
        <p:sp>
          <p:nvSpPr>
            <p:cNvPr id="13" name="圓角矩形 97">
              <a:extLst>
                <a:ext uri="{FF2B5EF4-FFF2-40B4-BE49-F238E27FC236}">
                  <a16:creationId xmlns:a16="http://schemas.microsoft.com/office/drawing/2014/main" id="{178F526C-E1E9-4F81-BB39-19D1EB595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410" y="2078038"/>
              <a:ext cx="2340000" cy="1811337"/>
            </a:xfrm>
            <a:prstGeom prst="roundRect">
              <a:avLst>
                <a:gd name="adj" fmla="val 2742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帳務系統</a:t>
              </a:r>
            </a:p>
          </p:txBody>
        </p:sp>
        <p:sp>
          <p:nvSpPr>
            <p:cNvPr id="14" name="向右箭號 124">
              <a:extLst>
                <a:ext uri="{FF2B5EF4-FFF2-40B4-BE49-F238E27FC236}">
                  <a16:creationId xmlns:a16="http://schemas.microsoft.com/office/drawing/2014/main" id="{767BEF16-188D-4154-95D6-FBE03ADC8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991" y="3278188"/>
              <a:ext cx="217487" cy="334962"/>
            </a:xfrm>
            <a:prstGeom prst="rightArrow">
              <a:avLst>
                <a:gd name="adj1" fmla="val 40602"/>
                <a:gd name="adj2" fmla="val 3512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15" name="圓角矩形 130">
              <a:extLst>
                <a:ext uri="{FF2B5EF4-FFF2-40B4-BE49-F238E27FC236}">
                  <a16:creationId xmlns:a16="http://schemas.microsoft.com/office/drawing/2014/main" id="{9E002ACD-814B-49D7-9BD7-D4213BA4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045" y="2175607"/>
              <a:ext cx="1096964" cy="53975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進件管理</a:t>
              </a:r>
            </a:p>
          </p:txBody>
        </p:sp>
        <p:sp>
          <p:nvSpPr>
            <p:cNvPr id="16" name="圓角矩形 49">
              <a:extLst>
                <a:ext uri="{FF2B5EF4-FFF2-40B4-BE49-F238E27FC236}">
                  <a16:creationId xmlns:a16="http://schemas.microsoft.com/office/drawing/2014/main" id="{9A93DBDB-2DE7-4903-8E5D-D7316437E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527" y="4237037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信用評等</a:t>
              </a:r>
            </a:p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系統</a:t>
              </a:r>
            </a:p>
          </p:txBody>
        </p:sp>
        <p:sp>
          <p:nvSpPr>
            <p:cNvPr id="17" name="向下箭號 115">
              <a:extLst>
                <a:ext uri="{FF2B5EF4-FFF2-40B4-BE49-F238E27FC236}">
                  <a16:creationId xmlns:a16="http://schemas.microsoft.com/office/drawing/2014/main" id="{6D44A4FA-91D6-48E5-A503-09F6384E2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359" y="2855913"/>
              <a:ext cx="273050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18" name="向下箭號 115">
              <a:extLst>
                <a:ext uri="{FF2B5EF4-FFF2-40B4-BE49-F238E27FC236}">
                  <a16:creationId xmlns:a16="http://schemas.microsoft.com/office/drawing/2014/main" id="{86AD8126-C83E-4007-BD9C-8736BAFF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65" y="3979863"/>
              <a:ext cx="274638" cy="17938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19" name="圓角矩形 52">
              <a:extLst>
                <a:ext uri="{FF2B5EF4-FFF2-40B4-BE49-F238E27FC236}">
                  <a16:creationId xmlns:a16="http://schemas.microsoft.com/office/drawing/2014/main" id="{A8322283-E90E-475D-A18A-AB38BB6B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525" y="4237037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擔保品</a:t>
              </a:r>
            </a:p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管理系統</a:t>
              </a:r>
            </a:p>
          </p:txBody>
        </p:sp>
        <p:sp>
          <p:nvSpPr>
            <p:cNvPr id="20" name="圓角矩形 135">
              <a:extLst>
                <a:ext uri="{FF2B5EF4-FFF2-40B4-BE49-F238E27FC236}">
                  <a16:creationId xmlns:a16="http://schemas.microsoft.com/office/drawing/2014/main" id="{E8AF1CE8-5AEF-4DD9-BEA9-F9F6C379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525" y="2070100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擔保品限額</a:t>
              </a:r>
            </a:p>
          </p:txBody>
        </p:sp>
        <p:sp>
          <p:nvSpPr>
            <p:cNvPr id="21" name="向下箭號 115">
              <a:extLst>
                <a:ext uri="{FF2B5EF4-FFF2-40B4-BE49-F238E27FC236}">
                  <a16:creationId xmlns:a16="http://schemas.microsoft.com/office/drawing/2014/main" id="{7E43E44F-652B-4931-B0A3-FEBCDFCB6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109" y="2673350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22" name="向下箭號 115">
              <a:extLst>
                <a:ext uri="{FF2B5EF4-FFF2-40B4-BE49-F238E27FC236}">
                  <a16:creationId xmlns:a16="http://schemas.microsoft.com/office/drawing/2014/main" id="{139BBE46-5F96-4EDD-A5C6-5D292DBF1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110" y="3979863"/>
              <a:ext cx="274637" cy="17938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23" name="圓角矩形 139">
              <a:extLst>
                <a:ext uri="{FF2B5EF4-FFF2-40B4-BE49-F238E27FC236}">
                  <a16:creationId xmlns:a16="http://schemas.microsoft.com/office/drawing/2014/main" id="{3B990DD1-F480-4082-8E15-DE8E09BF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047" y="2070100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風險訂價</a:t>
              </a:r>
            </a:p>
          </p:txBody>
        </p:sp>
        <p:sp>
          <p:nvSpPr>
            <p:cNvPr id="24" name="圓角矩形 140">
              <a:extLst>
                <a:ext uri="{FF2B5EF4-FFF2-40B4-BE49-F238E27FC236}">
                  <a16:creationId xmlns:a16="http://schemas.microsoft.com/office/drawing/2014/main" id="{76FA4671-D68F-49AF-A572-D4339EBD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628" y="3175000"/>
              <a:ext cx="1112838" cy="54133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授信審核</a:t>
              </a:r>
            </a:p>
          </p:txBody>
        </p:sp>
        <p:sp>
          <p:nvSpPr>
            <p:cNvPr id="25" name="圓角矩形 55">
              <a:extLst>
                <a:ext uri="{FF2B5EF4-FFF2-40B4-BE49-F238E27FC236}">
                  <a16:creationId xmlns:a16="http://schemas.microsoft.com/office/drawing/2014/main" id="{7F051680-BA4D-44F0-A0F0-7A4A7EFA5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047" y="4237037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貸後</a:t>
              </a:r>
            </a:p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管理系統</a:t>
              </a:r>
            </a:p>
          </p:txBody>
        </p:sp>
        <p:sp>
          <p:nvSpPr>
            <p:cNvPr id="26" name="圓角矩形 58">
              <a:extLst>
                <a:ext uri="{FF2B5EF4-FFF2-40B4-BE49-F238E27FC236}">
                  <a16:creationId xmlns:a16="http://schemas.microsoft.com/office/drawing/2014/main" id="{BA088643-90B3-4846-87DF-AEEB0F3DF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717" y="4237037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逾期放款</a:t>
              </a:r>
            </a:p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管理系統</a:t>
              </a:r>
            </a:p>
          </p:txBody>
        </p:sp>
        <p:sp>
          <p:nvSpPr>
            <p:cNvPr id="27" name="向右箭號 124">
              <a:extLst>
                <a:ext uri="{FF2B5EF4-FFF2-40B4-BE49-F238E27FC236}">
                  <a16:creationId xmlns:a16="http://schemas.microsoft.com/office/drawing/2014/main" id="{62EB17DA-3880-4BA6-95A0-CAB66C272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962" y="3270250"/>
              <a:ext cx="215900" cy="334963"/>
            </a:xfrm>
            <a:prstGeom prst="rightArrow">
              <a:avLst>
                <a:gd name="adj1" fmla="val 40602"/>
                <a:gd name="adj2" fmla="val 3512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28" name="圓角矩形 144">
              <a:extLst>
                <a:ext uri="{FF2B5EF4-FFF2-40B4-BE49-F238E27FC236}">
                  <a16:creationId xmlns:a16="http://schemas.microsoft.com/office/drawing/2014/main" id="{C321EC44-EBE8-4F8E-88D2-F3498888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098" y="4237037"/>
              <a:ext cx="1152000" cy="57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CFF"/>
                </a:gs>
                <a:gs pos="35000">
                  <a:srgbClr val="FFE1FF"/>
                </a:gs>
                <a:gs pos="100000">
                  <a:srgbClr val="FFEFFF"/>
                </a:gs>
              </a:gsLst>
              <a:lin ang="16200000" scaled="1"/>
            </a:gradFill>
            <a:ln w="9525" cap="flat" cmpd="sng" algn="ctr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放款及應收款減損評估</a:t>
              </a:r>
            </a:p>
          </p:txBody>
        </p:sp>
        <p:sp>
          <p:nvSpPr>
            <p:cNvPr id="29" name="圓角矩形 25">
              <a:extLst>
                <a:ext uri="{FF2B5EF4-FFF2-40B4-BE49-F238E27FC236}">
                  <a16:creationId xmlns:a16="http://schemas.microsoft.com/office/drawing/2014/main" id="{A5A4F8A0-5E68-410A-8EAD-A7108E58A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78" y="1560513"/>
              <a:ext cx="1369245" cy="4178300"/>
            </a:xfrm>
            <a:prstGeom prst="roundRect">
              <a:avLst>
                <a:gd name="adj" fmla="val 4315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業務支援系統</a:t>
              </a:r>
            </a:p>
          </p:txBody>
        </p:sp>
        <p:sp>
          <p:nvSpPr>
            <p:cNvPr id="30" name="圓角矩形 146">
              <a:extLst>
                <a:ext uri="{FF2B5EF4-FFF2-40B4-BE49-F238E27FC236}">
                  <a16:creationId xmlns:a16="http://schemas.microsoft.com/office/drawing/2014/main" id="{8DB40EB6-CA38-4541-AE62-B7397CFC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48" y="5016500"/>
              <a:ext cx="1152525" cy="57626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法遵管理</a:t>
              </a:r>
              <a:endParaRPr lang="en-US" altLang="zh-TW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系統</a:t>
              </a:r>
            </a:p>
          </p:txBody>
        </p:sp>
        <p:sp>
          <p:nvSpPr>
            <p:cNvPr id="31" name="圓角矩形 147">
              <a:extLst>
                <a:ext uri="{FF2B5EF4-FFF2-40B4-BE49-F238E27FC236}">
                  <a16:creationId xmlns:a16="http://schemas.microsoft.com/office/drawing/2014/main" id="{0DF01B46-C2FC-47CE-9E19-DDB0014F8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1" y="2744788"/>
              <a:ext cx="1152525" cy="5762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授信契約</a:t>
              </a:r>
              <a:endParaRPr lang="en-US" altLang="zh-TW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管理系統</a:t>
              </a:r>
            </a:p>
          </p:txBody>
        </p:sp>
        <p:sp>
          <p:nvSpPr>
            <p:cNvPr id="32" name="圓角矩形 148">
              <a:extLst>
                <a:ext uri="{FF2B5EF4-FFF2-40B4-BE49-F238E27FC236}">
                  <a16:creationId xmlns:a16="http://schemas.microsoft.com/office/drawing/2014/main" id="{37D3535D-FB23-4561-86B9-C007737A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48" y="4256088"/>
              <a:ext cx="1152525" cy="5762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客戶盡職</a:t>
              </a:r>
              <a:endParaRPr lang="en-US" altLang="zh-TW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調查</a:t>
              </a:r>
              <a:r>
                <a:rPr lang="en-US" altLang="zh-TW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(KYC)</a:t>
              </a:r>
              <a:endParaRPr lang="zh-TW" altLang="en-US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33" name="圓角矩形 25">
              <a:extLst>
                <a:ext uri="{FF2B5EF4-FFF2-40B4-BE49-F238E27FC236}">
                  <a16:creationId xmlns:a16="http://schemas.microsoft.com/office/drawing/2014/main" id="{4B0CFD5C-9FBB-4865-AC9B-4F77820E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73" y="920750"/>
              <a:ext cx="7092000" cy="558800"/>
            </a:xfrm>
            <a:prstGeom prst="roundRect">
              <a:avLst>
                <a:gd name="adj" fmla="val 8511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企業金融</a:t>
              </a:r>
              <a:endParaRPr lang="en-US" altLang="zh-TW" sz="1050" b="1" kern="0" dirty="0">
                <a:solidFill>
                  <a:srgbClr val="C00000"/>
                </a:solidFill>
                <a:latin typeface="微軟正黑體" pitchFamily="34" charset="-120"/>
                <a:ea typeface="微軟正黑體"/>
              </a:endParaRPr>
            </a:p>
            <a:p>
              <a:pPr defTabSz="685800" eaLnBrk="0" hangingPunct="0">
                <a:defRPr/>
              </a:pPr>
              <a:r>
                <a:rPr lang="zh-TW" altLang="en-US" sz="1050" b="1" kern="0" dirty="0">
                  <a:solidFill>
                    <a:srgbClr val="C00000"/>
                  </a:solidFill>
                  <a:latin typeface="微軟正黑體" pitchFamily="34" charset="-120"/>
                  <a:ea typeface="微軟正黑體"/>
                </a:rPr>
                <a:t>  入口網</a:t>
              </a:r>
            </a:p>
          </p:txBody>
        </p:sp>
        <p:sp>
          <p:nvSpPr>
            <p:cNvPr id="34" name="圓角矩形 150">
              <a:extLst>
                <a:ext uri="{FF2B5EF4-FFF2-40B4-BE49-F238E27FC236}">
                  <a16:creationId xmlns:a16="http://schemas.microsoft.com/office/drawing/2014/main" id="{3DF63374-119A-44DC-A16E-CD75C167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522" y="974725"/>
              <a:ext cx="1087438" cy="42862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9B639">
                    <a:tint val="50000"/>
                    <a:satMod val="300000"/>
                  </a:srgbClr>
                </a:gs>
                <a:gs pos="35000">
                  <a:srgbClr val="F9B639">
                    <a:tint val="37000"/>
                    <a:satMod val="300000"/>
                  </a:srgbClr>
                </a:gs>
                <a:gs pos="100000">
                  <a:srgbClr val="F9B63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待辦事項</a:t>
              </a:r>
            </a:p>
          </p:txBody>
        </p:sp>
        <p:sp>
          <p:nvSpPr>
            <p:cNvPr id="35" name="圓角矩形 151">
              <a:extLst>
                <a:ext uri="{FF2B5EF4-FFF2-40B4-BE49-F238E27FC236}">
                  <a16:creationId xmlns:a16="http://schemas.microsoft.com/office/drawing/2014/main" id="{C4B6354B-715A-4552-8BB2-CF7777DC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766" y="973138"/>
              <a:ext cx="1087437" cy="42862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9B639">
                    <a:tint val="50000"/>
                    <a:satMod val="300000"/>
                  </a:srgbClr>
                </a:gs>
                <a:gs pos="35000">
                  <a:srgbClr val="F9B639">
                    <a:tint val="37000"/>
                    <a:satMod val="300000"/>
                  </a:srgbClr>
                </a:gs>
                <a:gs pos="100000">
                  <a:srgbClr val="F9B63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行事曆</a:t>
              </a:r>
            </a:p>
          </p:txBody>
        </p:sp>
        <p:sp>
          <p:nvSpPr>
            <p:cNvPr id="36" name="圓角矩形 152">
              <a:extLst>
                <a:ext uri="{FF2B5EF4-FFF2-40B4-BE49-F238E27FC236}">
                  <a16:creationId xmlns:a16="http://schemas.microsoft.com/office/drawing/2014/main" id="{B6E0E2DD-DD62-43C1-85E0-47F7C9348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055" y="971550"/>
              <a:ext cx="1087438" cy="42862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9B639">
                    <a:tint val="50000"/>
                    <a:satMod val="300000"/>
                  </a:srgbClr>
                </a:gs>
                <a:gs pos="35000">
                  <a:srgbClr val="F9B639">
                    <a:tint val="37000"/>
                    <a:satMod val="300000"/>
                  </a:srgbClr>
                </a:gs>
                <a:gs pos="100000">
                  <a:srgbClr val="F9B63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重大訊息</a:t>
              </a:r>
            </a:p>
          </p:txBody>
        </p:sp>
        <p:sp>
          <p:nvSpPr>
            <p:cNvPr id="37" name="圓角矩形 153">
              <a:extLst>
                <a:ext uri="{FF2B5EF4-FFF2-40B4-BE49-F238E27FC236}">
                  <a16:creationId xmlns:a16="http://schemas.microsoft.com/office/drawing/2014/main" id="{A5866EBE-E3F4-4589-BDB6-2D74C0E2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734" y="971550"/>
              <a:ext cx="1087438" cy="42862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9B639">
                    <a:tint val="50000"/>
                    <a:satMod val="300000"/>
                  </a:srgbClr>
                </a:gs>
                <a:gs pos="35000">
                  <a:srgbClr val="F9B639">
                    <a:tint val="37000"/>
                    <a:satMod val="300000"/>
                  </a:srgbClr>
                </a:gs>
                <a:gs pos="100000">
                  <a:srgbClr val="F9B63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事件</a:t>
              </a:r>
              <a:r>
                <a:rPr lang="en-US" altLang="zh-TW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/</a:t>
              </a: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警訊</a:t>
              </a:r>
            </a:p>
          </p:txBody>
        </p:sp>
        <p:sp>
          <p:nvSpPr>
            <p:cNvPr id="38" name="圓角矩形 154">
              <a:extLst>
                <a:ext uri="{FF2B5EF4-FFF2-40B4-BE49-F238E27FC236}">
                  <a16:creationId xmlns:a16="http://schemas.microsoft.com/office/drawing/2014/main" id="{76D496D6-5454-4929-AD44-69F22B9C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367" y="971550"/>
              <a:ext cx="1087438" cy="42862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9B639">
                    <a:tint val="50000"/>
                    <a:satMod val="300000"/>
                  </a:srgbClr>
                </a:gs>
                <a:gs pos="35000">
                  <a:srgbClr val="F9B639">
                    <a:tint val="37000"/>
                    <a:satMod val="300000"/>
                  </a:srgbClr>
                </a:gs>
                <a:gs pos="100000">
                  <a:srgbClr val="F9B63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C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zh-TW" altLang="en-US" sz="1050" b="1" kern="0" dirty="0">
                  <a:solidFill>
                    <a:prstClr val="black"/>
                  </a:solidFill>
                  <a:latin typeface="微軟正黑體" pitchFamily="34" charset="-120"/>
                  <a:ea typeface="微軟正黑體"/>
                </a:rPr>
                <a:t>貸後通知</a:t>
              </a:r>
            </a:p>
          </p:txBody>
        </p:sp>
        <p:sp>
          <p:nvSpPr>
            <p:cNvPr id="39" name="圓角矩形 155">
              <a:extLst>
                <a:ext uri="{FF2B5EF4-FFF2-40B4-BE49-F238E27FC236}">
                  <a16:creationId xmlns:a16="http://schemas.microsoft.com/office/drawing/2014/main" id="{28A42098-30A3-49D4-B3C0-E5B240E6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1" y="1995488"/>
              <a:ext cx="1152525" cy="5762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en-US" altLang="zh-TW" sz="1050" kern="0" dirty="0" err="1">
                  <a:solidFill>
                    <a:prstClr val="black"/>
                  </a:solidFill>
                  <a:latin typeface="Arial"/>
                  <a:ea typeface="微軟正黑體"/>
                </a:rPr>
                <a:t>eJCIC</a:t>
              </a:r>
              <a:endParaRPr lang="en-US" altLang="zh-TW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en-US" altLang="zh-TW" sz="1050" kern="0" dirty="0" err="1">
                  <a:solidFill>
                    <a:prstClr val="black"/>
                  </a:solidFill>
                  <a:latin typeface="Arial"/>
                  <a:ea typeface="微軟正黑體"/>
                </a:rPr>
                <a:t>eTCH</a:t>
              </a:r>
              <a:endParaRPr lang="zh-TW" altLang="en-US" sz="1050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40" name="圓角矩形 156">
              <a:extLst>
                <a:ext uri="{FF2B5EF4-FFF2-40B4-BE49-F238E27FC236}">
                  <a16:creationId xmlns:a16="http://schemas.microsoft.com/office/drawing/2014/main" id="{2D4FF2BC-8F12-49B4-8EDE-7891F744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48" y="3513138"/>
              <a:ext cx="1152525" cy="57626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tIns="41148" rIns="27000" bIns="41148" anchor="ctr"/>
            <a:lstStyle/>
            <a:p>
              <a:pPr algn="ctr" defTabSz="684610" eaLnBrk="0" hangingPunct="0">
                <a:lnSpc>
                  <a:spcPct val="90000"/>
                </a:lnSpc>
                <a:defRPr/>
              </a:pPr>
              <a:r>
                <a:rPr lang="zh-TW" altLang="en-US" sz="1050" kern="0" dirty="0">
                  <a:solidFill>
                    <a:prstClr val="black"/>
                  </a:solidFill>
                  <a:latin typeface="Arial"/>
                  <a:ea typeface="微軟正黑體"/>
                </a:rPr>
                <a:t>稽核系統</a:t>
              </a:r>
            </a:p>
          </p:txBody>
        </p:sp>
        <p:sp>
          <p:nvSpPr>
            <p:cNvPr id="41" name="圓角矩形 157">
              <a:extLst>
                <a:ext uri="{FF2B5EF4-FFF2-40B4-BE49-F238E27FC236}">
                  <a16:creationId xmlns:a16="http://schemas.microsoft.com/office/drawing/2014/main" id="{0AFD1CE0-2E7F-4E0C-A146-FB1F72264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106" y="3163888"/>
              <a:ext cx="1112838" cy="541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擔保品鑑估</a:t>
              </a:r>
            </a:p>
          </p:txBody>
        </p:sp>
        <p:sp>
          <p:nvSpPr>
            <p:cNvPr id="42" name="圓角矩形 158">
              <a:extLst>
                <a:ext uri="{FF2B5EF4-FFF2-40B4-BE49-F238E27FC236}">
                  <a16:creationId xmlns:a16="http://schemas.microsoft.com/office/drawing/2014/main" id="{A0B1DC20-41B1-4BFD-8E82-CE24C3006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046" y="3168650"/>
              <a:ext cx="1096962" cy="54133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徴信作業</a:t>
              </a:r>
            </a:p>
          </p:txBody>
        </p:sp>
        <p:sp>
          <p:nvSpPr>
            <p:cNvPr id="43" name="圓角矩形 58">
              <a:extLst>
                <a:ext uri="{FF2B5EF4-FFF2-40B4-BE49-F238E27FC236}">
                  <a16:creationId xmlns:a16="http://schemas.microsoft.com/office/drawing/2014/main" id="{C3C402D2-3507-4AD3-ADC4-B680D830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336" y="2513013"/>
              <a:ext cx="982662" cy="541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帳號管理</a:t>
              </a:r>
            </a:p>
          </p:txBody>
        </p:sp>
        <p:sp>
          <p:nvSpPr>
            <p:cNvPr id="44" name="圓角矩形 58">
              <a:extLst>
                <a:ext uri="{FF2B5EF4-FFF2-40B4-BE49-F238E27FC236}">
                  <a16:creationId xmlns:a16="http://schemas.microsoft.com/office/drawing/2014/main" id="{990E44F7-6228-4DA2-B109-733DC1FFC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136" y="2513013"/>
              <a:ext cx="982663" cy="541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撥款作業</a:t>
              </a:r>
            </a:p>
          </p:txBody>
        </p:sp>
        <p:sp>
          <p:nvSpPr>
            <p:cNvPr id="45" name="圓角矩形 58">
              <a:extLst>
                <a:ext uri="{FF2B5EF4-FFF2-40B4-BE49-F238E27FC236}">
                  <a16:creationId xmlns:a16="http://schemas.microsoft.com/office/drawing/2014/main" id="{976A5E7D-4966-4580-8578-D0A0ADB3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748" y="3168650"/>
              <a:ext cx="982663" cy="54133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還款繳息</a:t>
              </a:r>
            </a:p>
          </p:txBody>
        </p:sp>
        <p:sp>
          <p:nvSpPr>
            <p:cNvPr id="46" name="圓角矩形 58">
              <a:extLst>
                <a:ext uri="{FF2B5EF4-FFF2-40B4-BE49-F238E27FC236}">
                  <a16:creationId xmlns:a16="http://schemas.microsoft.com/office/drawing/2014/main" id="{3229EE3D-28BC-407A-B5DF-C1FDAB320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3899" y="3179763"/>
              <a:ext cx="982662" cy="541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9CCFF"/>
                </a:gs>
                <a:gs pos="35000">
                  <a:srgbClr val="B9DCFF"/>
                </a:gs>
                <a:gs pos="100000">
                  <a:srgbClr val="D1E8FF"/>
                </a:gs>
              </a:gsLst>
              <a:lin ang="16200000" scaled="1"/>
            </a:gradFill>
            <a:ln w="9525" cap="flat" cmpd="sng" algn="ctr">
              <a:solidFill>
                <a:srgbClr val="66CC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7000" rIns="27000" anchor="ctr"/>
            <a:lstStyle/>
            <a:p>
              <a:pPr algn="ctr" defTabSz="514535" eaLnBrk="0" hangingPunct="0">
                <a:defRPr/>
              </a:pPr>
              <a:r>
                <a:rPr lang="zh-TW" altLang="en-US" sz="1050" b="1" kern="0" dirty="0">
                  <a:solidFill>
                    <a:srgbClr val="F4E7ED">
                      <a:lumMod val="25000"/>
                    </a:srgbClr>
                  </a:solidFill>
                  <a:latin typeface="微軟正黑體" pitchFamily="34" charset="-120"/>
                  <a:ea typeface="微軟正黑體"/>
                </a:rPr>
                <a:t>清償作業</a:t>
              </a:r>
            </a:p>
          </p:txBody>
        </p:sp>
        <p:sp>
          <p:nvSpPr>
            <p:cNvPr id="47" name="圓角矩形 163">
              <a:extLst>
                <a:ext uri="{FF2B5EF4-FFF2-40B4-BE49-F238E27FC236}">
                  <a16:creationId xmlns:a16="http://schemas.microsoft.com/office/drawing/2014/main" id="{113DF1AF-BDEB-4C4B-80E4-28154D976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823" y="5184775"/>
              <a:ext cx="6948000" cy="55403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200" b="1" kern="0" dirty="0">
                  <a:solidFill>
                    <a:prstClr val="black"/>
                  </a:solidFill>
                  <a:latin typeface="Arial"/>
                  <a:ea typeface="微軟正黑體"/>
                </a:rPr>
                <a:t>風　險　資　料　庫</a:t>
              </a:r>
            </a:p>
          </p:txBody>
        </p:sp>
        <p:sp>
          <p:nvSpPr>
            <p:cNvPr id="48" name="向下箭號 115">
              <a:extLst>
                <a:ext uri="{FF2B5EF4-FFF2-40B4-BE49-F238E27FC236}">
                  <a16:creationId xmlns:a16="http://schemas.microsoft.com/office/drawing/2014/main" id="{F982811B-2180-4AA7-86B3-8533A5511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76" y="2682875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49" name="向下箭號 115">
              <a:extLst>
                <a:ext uri="{FF2B5EF4-FFF2-40B4-BE49-F238E27FC236}">
                  <a16:creationId xmlns:a16="http://schemas.microsoft.com/office/drawing/2014/main" id="{411B266B-1D00-4843-8BB5-E273D304E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76" y="3979069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0" name="向下箭號 115">
              <a:extLst>
                <a:ext uri="{FF2B5EF4-FFF2-40B4-BE49-F238E27FC236}">
                  <a16:creationId xmlns:a16="http://schemas.microsoft.com/office/drawing/2014/main" id="{55BF63D7-566A-4F57-BEEF-8BAF5C22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66" y="4952207"/>
              <a:ext cx="274637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1" name="向下箭號 115">
              <a:extLst>
                <a:ext uri="{FF2B5EF4-FFF2-40B4-BE49-F238E27FC236}">
                  <a16:creationId xmlns:a16="http://schemas.microsoft.com/office/drawing/2014/main" id="{566EB9E6-1036-4ACA-85BD-EA793AE6E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109" y="4952207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2" name="向下箭號 115">
              <a:extLst>
                <a:ext uri="{FF2B5EF4-FFF2-40B4-BE49-F238E27FC236}">
                  <a16:creationId xmlns:a16="http://schemas.microsoft.com/office/drawing/2014/main" id="{FDC9F5FC-4A90-44FA-B472-02342FA15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76" y="4952207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3" name="向下箭號 115">
              <a:extLst>
                <a:ext uri="{FF2B5EF4-FFF2-40B4-BE49-F238E27FC236}">
                  <a16:creationId xmlns:a16="http://schemas.microsoft.com/office/drawing/2014/main" id="{4AFCFD9D-BC1F-44B5-A8C8-93EB5E2AD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286" y="4952207"/>
              <a:ext cx="274637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4" name="向下箭號 115">
              <a:extLst>
                <a:ext uri="{FF2B5EF4-FFF2-40B4-BE49-F238E27FC236}">
                  <a16:creationId xmlns:a16="http://schemas.microsoft.com/office/drawing/2014/main" id="{230C6BDF-05DC-4CC7-9E2C-9EDB363B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934" y="3979069"/>
              <a:ext cx="274637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5" name="向下箭號 115">
              <a:extLst>
                <a:ext uri="{FF2B5EF4-FFF2-40B4-BE49-F238E27FC236}">
                  <a16:creationId xmlns:a16="http://schemas.microsoft.com/office/drawing/2014/main" id="{5A574B73-DC3E-4189-B5C4-207E47880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380" y="3979069"/>
              <a:ext cx="274638" cy="180975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zh-TW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6" name="向右箭號 172">
              <a:extLst>
                <a:ext uri="{FF2B5EF4-FFF2-40B4-BE49-F238E27FC236}">
                  <a16:creationId xmlns:a16="http://schemas.microsoft.com/office/drawing/2014/main" id="{62A3AA21-562E-481D-9583-4E69CE0826D3}"/>
                </a:ext>
              </a:extLst>
            </p:cNvPr>
            <p:cNvSpPr/>
            <p:nvPr/>
          </p:nvSpPr>
          <p:spPr>
            <a:xfrm>
              <a:off x="6098081" y="3325813"/>
              <a:ext cx="187325" cy="217487"/>
            </a:xfrm>
            <a:prstGeom prst="rightArrow">
              <a:avLst/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en-US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7" name="向右箭號 173">
              <a:extLst>
                <a:ext uri="{FF2B5EF4-FFF2-40B4-BE49-F238E27FC236}">
                  <a16:creationId xmlns:a16="http://schemas.microsoft.com/office/drawing/2014/main" id="{3499430A-4940-41EE-A037-BAEE161707A2}"/>
                </a:ext>
              </a:extLst>
            </p:cNvPr>
            <p:cNvSpPr/>
            <p:nvPr/>
          </p:nvSpPr>
          <p:spPr>
            <a:xfrm>
              <a:off x="3100883" y="3325813"/>
              <a:ext cx="187325" cy="217487"/>
            </a:xfrm>
            <a:prstGeom prst="rightArrow">
              <a:avLst/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en-US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8" name="向右箭號 174">
              <a:extLst>
                <a:ext uri="{FF2B5EF4-FFF2-40B4-BE49-F238E27FC236}">
                  <a16:creationId xmlns:a16="http://schemas.microsoft.com/office/drawing/2014/main" id="{BF883355-83B3-4083-9DD0-BC15D7BB43A0}"/>
                </a:ext>
              </a:extLst>
            </p:cNvPr>
            <p:cNvSpPr/>
            <p:nvPr/>
          </p:nvSpPr>
          <p:spPr>
            <a:xfrm>
              <a:off x="4557963" y="3325813"/>
              <a:ext cx="187325" cy="217487"/>
            </a:xfrm>
            <a:prstGeom prst="rightArrow">
              <a:avLst/>
            </a:prstGeom>
            <a:gradFill rotWithShape="1">
              <a:gsLst>
                <a:gs pos="0">
                  <a:srgbClr val="B83D68">
                    <a:shade val="51000"/>
                    <a:satMod val="130000"/>
                  </a:srgbClr>
                </a:gs>
                <a:gs pos="80000">
                  <a:srgbClr val="B83D68">
                    <a:shade val="93000"/>
                    <a:satMod val="130000"/>
                  </a:srgbClr>
                </a:gs>
                <a:gs pos="100000">
                  <a:srgbClr val="B83D6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83D68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zh-TW" altLang="en-US" sz="1050" b="1" kern="0">
                <a:solidFill>
                  <a:prstClr val="white"/>
                </a:solidFill>
                <a:latin typeface="微軟正黑體" pitchFamily="34" charset="-120"/>
                <a:ea typeface="微軟正黑體"/>
              </a:endParaRPr>
            </a:p>
          </p:txBody>
        </p:sp>
        <p:sp>
          <p:nvSpPr>
            <p:cNvPr id="59" name="圓角矩形 175">
              <a:extLst>
                <a:ext uri="{FF2B5EF4-FFF2-40B4-BE49-F238E27FC236}">
                  <a16:creationId xmlns:a16="http://schemas.microsoft.com/office/drawing/2014/main" id="{14DEAAC9-CFE3-447B-9138-BDD2932AA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6" y="5816600"/>
              <a:ext cx="8352000" cy="55403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5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2296" tIns="41148" rIns="82296" bIns="41148" anchor="ctr"/>
            <a:lstStyle/>
            <a:p>
              <a:pPr algn="ctr" defTabSz="684610" eaLnBrk="0" hangingPunct="0">
                <a:defRPr/>
              </a:pPr>
              <a:r>
                <a:rPr lang="zh-TW" altLang="en-US" sz="1200" b="1" kern="0" dirty="0">
                  <a:solidFill>
                    <a:prstClr val="black"/>
                  </a:solidFill>
                  <a:latin typeface="Arial"/>
                  <a:ea typeface="微軟正黑體"/>
                </a:rPr>
                <a:t>數　位　知　識　工　作　平　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309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514350"/>
            <a:r>
              <a:rPr lang="zh-TW" altLang="en-US" sz="30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成功案例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金融業相關經驗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64569"/>
            <a:ext cx="2743200" cy="914400"/>
          </a:xfrm>
        </p:spPr>
      </p:pic>
      <p:sp>
        <p:nvSpPr>
          <p:cNvPr id="18436" name="AutoShape 4" descr="data:image/jpeg;base64,/9j/4AAQSkZJRgABAQAAAQABAAD/2wCEAAkGBhAQEREQDg8QFBQVEhAQERUXEBAUEhIPFBUaFBcSFRUXGyYqGBojGhUSHzAgIycsLC0sFR4zNTAqNSYtLSkBCQoKDgwOGg8PGi8kHyUrKTQtKi0uLSwqLS8xLiovLzQqKi0yLDUqLiwsLSwsLCksLDUvKiwsLCwsLCksLiwpLP/AABEIALQA8AMBIgACEQEDEQH/xAAbAAEAAgMBAQAAAAAAAAAAAAAABgcBBAUDAv/EADgQAAICAgAFAgMGBAUFAQAAAAECAAMEEQUSEyExBkEiUWEHFCNxgaEyQpGxJDNSYtEVorLB4Rb/xAAZAQEAAwEBAAAAAAAAAAAAAAAAAQIEAwX/xAAwEQEAAgIAAwUGBQUAAAAAAAAAAQIDERIhMQRBUWFxE4GhweHwIjOR0fEFFDRCsf/aAAwDAQACEQMRAD8AvGIiAiIgIiICIiAiIgIiICIiAiIgIiICIiAiIgIiICIiAiIgIiICIiAiIgIiICIiAiIgIiICIiAiIgIiICIiAiIgIiICIiAiIgIiICIiAiIgIiICIiAiIgIiICIiAiIgIiICIiAiIgIiICIiAiIgIiICIiAiIgIiICIiAiIgIiICIiAiIgIiICIiAiIgIiICIiAiIgIiICIiAmJmaHG+Kri0vc3fQ+Eb1zMfA3K2tFYm0piNzp6Z/EqqF5rWA+Q8sx+g95qUcZe3vVQ+vYt22PpI7rpBMnMBuybTuqr+VAf4fh+mx/X8zOpXdarI2Zkisn4lrA0CB5B1/wAmeNk7VlvPKeGPLW/fM8o9GmuOsR4/fc6Zz7V7vUdfQmbGNmpZ4Pf5Hz/9msM4WMejarHW+Xv4H1mjdaLGZF+C4bIHgOR3/Q/X+8pHacuK3K3FHnrn6Wjv8pRwRbrGvvwd+ZnM4HxXroQ3Z0PK4/sde3g/qDOnPaxZK5aRevSXC1ZrOpJ8M+vP6/SfW5APthuq+61I4U2NeppDdTWwCGPw+fhbwfn22Z1iNzpfDj9peKeKQenfXGFn9se34u/4b6S0gDfMEPka9xO+DKh+yW2mvJsx2Be3lLKfugXpAfxh7HUOu+w0dL+pluAybRqdOnasUYsk0r0fW5jmmDKp4rxHjGDRzZl1tgOdUFdTSrfd6js+Nf5vbSnwAdmREbUxYpyzqJjayX45jjIGIbVF7J1Vr77Nff4gda9j7+03g/iUVn2UDPauxachK7CS+RkNY1lABfXVdwvv2AU/r7zj7JeKBsboNvnG8jYS7kKWHwHZQuwdryoSAB+ctNNRtozdk9nSLxPh8U+M+XsABJIAA2SToa+e4scAEkgADZJOgAPcmVP6q9VtxNrMfHvSjBQ/4nJY6Fuu/Ko8sO3ZB3bydDzWI24YcM5Z5dO+fv8A4tdLQRsdwe4IIII/OfYMpK/NbFTExU4hlW4T125Ysxk5LggZlFYOzpAw2d9tk+3aTj7KsfIGH18m62w3ObEFju5SofCNcxOt6J+XcSZrqNuuXsvs6cfFy7k2nyTMicT1hxHIx8S67EqWyxF3okaVP5rNH+LlGzrffUrHNlrWbTFY73YW9SSAQSp0wBBIOt6I9u2jPrmlW/Y9z2vmZduUzuzKttZB0WJ5lvY+N6DqAB2A/IT4yMbPss1l+ocWpeqWC1XKGADdgFHL21rsSfPfcvNeemq3ZOHJNOLp6rWmZ442Uliq9bK6sNqykMpHzBHme0oxkREBERASKeo16+dh4x/gAfIcfMqQF/sf6yVyJ8XIq4riWN4spsp37c4PYf8AcJk7X+Xqem436bdMfVz68+5cu7Jsw8i0gslPwMAta7AI2D3I/wDI/ObHqrOcvUD2U1raFKjmRjsEb8/p9J44VmfdfkULm8jVM2g9YJZCezDWu2iv9Zqeo7XbJFZPOyJXVsDu1muZtAfU+J4+eZjDaI3zny6tVI/HHo3PTuc4vRFbs503YHYAJ1v2mxxvMttZXrxb1etjytyE8yg9vb5j9z85xuFWGnIpNisunXYZSDpvhB0fbZ/adfj1mbirzHM5uZitaisBj5I/p2H6j5zng/x5rO9RPdrl+q1/zNx4NlX6fEKWAK/eKiWXxp9b7j57X95KpELi1nEMJGO2rpL2+Ozcp34+pEl89nsf+/hxft82TL3ejget+P2YOHbk01q7pyABgxUBmClm0R2AMgXq3/qWTgV5WW+P0D0runQgVkUqWWw22nanZA0obzLYvx0sUpYqsrAqysAVZT5BB8iQL7Tses/dKzRQ4U2Mq2Zq41SAKFG6+Yc49hrx3HvPRrPNp7Jkitqxrnvr5Ij6a4dmWDkw73w7LlW6sW5Sc+RWpO7CqY/MRremYjez2PeWp6Xxs6uorxG6q2zmPK6KR+Hodm2Bs733141Kt+zLiGJQ/wB4zL8Ss7dKQVf7wrtpds+u1fL2AJ/pLrXwJN+rp/ULWi81mOXjr5vO+nmVl5mXmUrzKdMuxran2Ild5XoJ8s1Y2ZxR7rKEsawBTzKt7fhN57dlYd9kjxr3smQ30Lw7Mru4hZxBd2WXVasGhXbWiEL0x7KPl/uMrE6ZsN7Y4m1Z1MfqrirguSXrqxKwLqbBXaaxaace0aWy42MFRSwC7VeY9z43qW7wX0pRiWdSk2gdFMdazYxqStWL/Cp9yWPc7/cyr/W3pOjFqWhcx8i+zKGqWsTVZuJJsaod+YgqOY/PtrcufGqCKqAk8qquz5IUa7/0lrTuGrtmWbUrMTynfc+M/ES6qyqwbWxGrYfNWBB/YyqvtCwRj46YWImMuNjmi21+or5VdrsVDFN77gg83v42PEt0yC+rfs+fPyxcL0qpNSVXha/x7Arc+uY9iOydz45feVrOpZ+yZIpkibTqI5oDxbjSu1dl5zel90yKK7EsqFmYvWYFn0n4dbb0e2x28+9kfZ1j5XRN2TkVslgToUVlWqx61GlVXH+0KNbPjuSSdRrj3Bmoz8fA4ZWtYuwLcdmIJ6dT3E23E/zNoe/uwnRv+yk13CzhmdbiKdcygM3xDQ2NMN7Hs2//AFLTMabM18d8cV3rfTv/AIWGsrH7U+JZl1v/AE/HrcVdJsi59ELYiAsQX9kXQ2PdtCWbWNDzvx3+f1mnxrGazHyK0G2em1FBPYsyFQP6kStZ1LzsGSMd4trfqgXo30VjZ3C8brq6/Hdaenay9RiSnM/z7KBr2128zjv6Kw043VgrVug0Gx1Z2JLcjHm5t7B3yyf+h+H3YvDqKrayLUSzdfMu+bmZgvN477Hf6yGcI402V6gRzRZSy471WV2cvOpVCTvXtsjR9/1l4mZ29CmXJN8s1ty1bvWdw3hlWPUlNCBK0GkUb0BvZ8/UmbUwJmcnkzO+ZERAREQE4fq3gpyaPw+1tZFtJ9+ce2/qP31O5EpekXrNZ70xOp2gSWPllMvFITLqHLfUdDn5exP9xo+3bsQJ7cIy8IXm67rVXhnZlsZiodvOhr6kDftO1xf0slr9eljTeO/Ovhj/ALh7/Lf95qvTmdlycajIHgNpd/v/AMTxr48mK25jfnrcT6x1iWqtotGvo8eP5nD7dO7O7hSoCMykjyAT29/7zVtdiRm5w0qAnHp38TMPG9/oST9PYanUrx7x/k4lFR+fKv7eJ6Yvpjms62W/Vcdwv8g/T3/LWvzlaxkzW3EfDUes75ymZrWOvzn6PL0pwx9vmZH+bd/CP9Ffn9N9v0USSTAmZ7OLHGOvDDLa3FO3yTIzxGvg+TetmQ2JZch6C89qnTbJ6ZQtonZbsRJM0p/juO9l3EenTdZzZ2LZVR93fp5RrHKw6nKCoBB+IHX57nesbd+zU45nnpYmXwLhq8ld2Nhr1HCVqaaV5rBtgq6Hc6BOvpOi/FKVtWg3Vi1htay6h2X5hfJ8GQL1yL8prXoQg4Qpsr2l/OcovzN0tLq0aVU+mzNrj1acSbECi2q841t9FhptU0ZXNUyBm12/gtGj9fpJ0v7HcVm0+PuSw+pMQKznKo5UfpOeqnKtv+hjvs30nrRxbHsfp13Vs/ItvKHBbpN3D6+R7d5AOKNfbwbK6+KyZFt5DVrSxLWq67YKB3BCE78fWdn0bl2V3X4+XWzWu3Wryugyrk0MNoGOvgZB8PIT21+cTWNItgiKzaJ6fR2eL+nsJ7a83JRA9GmFhcoFCnYLHeiATsbm3jccxrA7V31sEAazTD4FI2Cw9gR337zi/aPg224eqkawLdRbbWo21lCPzOoX+bt3176mhVaLuKHMoVxj1YTV3WdKxRa5bmWsAgc5UaPYdvEiI3CK046btPj7v5SjF9Q4lrKlWTS7PvkC2KS3L51rzqe+dxCmkBrrUrBYKpZgoLHvyjfk9jIT9mvCrDVQ9pPLSL0FL4/Taq9rOYWoSNnaEjf1ky4ulYrNtiA9INYh5OZkflK7QAE82iR2+cTEb0rkx1rk4IYweM415K0X02MBzEJYrEKTrfY+N9p918RpdGsS2sohdXYMCqsh0wJ9tGQb0zd914RVZ0XGSqWYqbx7eoju5ZQwC75ASGJ1qffpAvg5OZh3I3SYLk1sqX2VByn4qB2Xux/i19dSeFe2CI4tT0+Pil3/AOlw+VX+94/K7FEbqpys48qDvue47T2yeMY9YsNl9Sivl6u3UdPm/h5+/wAO/bcr7A4S9vAORa3F9Ba9FNTLYt1dvUACkbJI+Xzn3jcIyGzKmepuTiNCW5gILLVZSwsCHY7AoVTlP+pvlHDC39vTn+LpM/D6LCsz6V6fNYg6pC1bYfiMRzAL8+wJnk2fji8VGykXldhOZRaU7nsPJHYn9JBPXAvyXttxlP8AgTU1O0vDtkBwzdJQurAQFTf1M2/UFKcStxukLqr/ALs9+LYarUNOQHUhHYjtsK4Kn5SOFWMEaiZnr18k0wuKU3c3Rtrs5SVflYNysO3KdeDNyRz0Rba+MbMijo2tdc1qcpX8Teiw35BI3v6yRyJZ714bTBERIUIiICIiAiIgIiICIiA1MamYgY1GpmIGNRqZiBjUamYgY1GpmIGNRqZiA1MamYgY1GpmIGNTMRAREQEREBERAREQEREBERAREQEREBERAREQEREBERAREQEREBERAREQEREBERAREQEREBERAREQEREBERAREQEREBERAREQEREBERAREQEREBERAREQEREBERAREQE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350">
              <a:latin typeface="Segoe UI" pitchFamily="34" charset="0"/>
            </a:endParaRPr>
          </a:p>
        </p:txBody>
      </p:sp>
      <p:graphicFrame>
        <p:nvGraphicFramePr>
          <p:cNvPr id="73" name="Group 3"/>
          <p:cNvGraphicFramePr>
            <a:graphicFrameLocks noGrp="1"/>
          </p:cNvGraphicFramePr>
          <p:nvPr/>
        </p:nvGraphicFramePr>
        <p:xfrm>
          <a:off x="80367" y="816174"/>
          <a:ext cx="6697267" cy="3942159"/>
        </p:xfrm>
        <a:graphic>
          <a:graphicData uri="http://schemas.openxmlformats.org/drawingml/2006/table">
            <a:tbl>
              <a:tblPr/>
              <a:tblGrid>
                <a:gridCol w="96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個金徵授信系統</a:t>
                      </a:r>
                    </a:p>
                  </a:txBody>
                  <a:tcPr marL="68585" marR="68585" marT="34295" marB="34295"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法金徵授信系統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貸後及放款帳務系統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聯徵</a:t>
                      </a: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系統</a:t>
                      </a:r>
                      <a:endParaRPr kumimoji="0" lang="en-US" alt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票交</a:t>
                      </a: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系統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信評系統</a:t>
                      </a:r>
                      <a:endParaRPr kumimoji="0" lang="en-US" alt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擔保品系統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稽核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查核系統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其他系統</a:t>
                      </a:r>
                    </a:p>
                  </a:txBody>
                  <a:tcPr marL="68585" marR="68585" marT="34295" marB="34295" anchor="ctr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5" marR="68585" marT="34295" marB="34295" horzOverflow="overflow">
                    <a:lnL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5" name="Picture 38" descr="logo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4" y="1931194"/>
            <a:ext cx="891779" cy="2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群組 22"/>
          <p:cNvGrpSpPr>
            <a:grpSpLocks/>
          </p:cNvGrpSpPr>
          <p:nvPr/>
        </p:nvGrpSpPr>
        <p:grpSpPr bwMode="auto">
          <a:xfrm>
            <a:off x="4023122" y="2813448"/>
            <a:ext cx="875109" cy="215503"/>
            <a:chOff x="3206750" y="3473450"/>
            <a:chExt cx="1271349" cy="360363"/>
          </a:xfrm>
        </p:grpSpPr>
        <p:pic>
          <p:nvPicPr>
            <p:cNvPr id="77" name="Picture 41" descr="title-lin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26" y="3498132"/>
              <a:ext cx="1059873" cy="32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42" descr="第一銀行logo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3473450"/>
              <a:ext cx="250004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Picture 62" descr="sub_logo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4" y="1394223"/>
            <a:ext cx="917972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8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04" y="3466592"/>
            <a:ext cx="883444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6" y="2227660"/>
            <a:ext cx="917972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831432"/>
            <a:ext cx="933450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圖片 83" descr="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16" y="4435078"/>
            <a:ext cx="89892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10" y="3551803"/>
            <a:ext cx="837009" cy="2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4" y="1924051"/>
            <a:ext cx="891779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2227660"/>
            <a:ext cx="89177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530078"/>
            <a:ext cx="910829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7" descr="BOT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787253"/>
            <a:ext cx="80486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5" descr="sub_logo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7" y="1394223"/>
            <a:ext cx="917972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9" descr="logo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31194"/>
            <a:ext cx="890588" cy="2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群組 38"/>
          <p:cNvGrpSpPr>
            <a:grpSpLocks/>
          </p:cNvGrpSpPr>
          <p:nvPr/>
        </p:nvGrpSpPr>
        <p:grpSpPr bwMode="auto">
          <a:xfrm>
            <a:off x="2039541" y="3820716"/>
            <a:ext cx="890588" cy="189309"/>
            <a:chOff x="1724025" y="4714875"/>
            <a:chExt cx="1295400" cy="360363"/>
          </a:xfrm>
        </p:grpSpPr>
        <p:pic>
          <p:nvPicPr>
            <p:cNvPr id="99" name="Picture 57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025" y="4717468"/>
              <a:ext cx="476857" cy="3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58"/>
            <p:cNvPicPr preferRelativeResize="0"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599" y="4714875"/>
              <a:ext cx="844826" cy="35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Picture 7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66" y="3127773"/>
            <a:ext cx="890588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66" y="3464377"/>
            <a:ext cx="8905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9"/>
          <p:cNvPicPr preferRelativeResize="0"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813447"/>
            <a:ext cx="8905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6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27660"/>
            <a:ext cx="917972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0"/>
          <p:cNvPicPr preferRelativeResize="0"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47" y="2530079"/>
            <a:ext cx="917972" cy="2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圖片 70" descr="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4435078"/>
            <a:ext cx="89892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9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04" y="1639000"/>
            <a:ext cx="90368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9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97" y="1639000"/>
            <a:ext cx="90368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7" descr="sub_logo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47" y="1394223"/>
            <a:ext cx="917972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9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9" y="2227660"/>
            <a:ext cx="917972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50"/>
          <p:cNvPicPr preferRelativeResize="0"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30079"/>
            <a:ext cx="91797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4"/>
          <p:cNvPicPr preferRelativeResize="0"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3482579"/>
            <a:ext cx="864394" cy="2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群組 34"/>
          <p:cNvGrpSpPr>
            <a:grpSpLocks/>
          </p:cNvGrpSpPr>
          <p:nvPr/>
        </p:nvGrpSpPr>
        <p:grpSpPr bwMode="auto">
          <a:xfrm>
            <a:off x="1065610" y="3820716"/>
            <a:ext cx="890588" cy="189309"/>
            <a:chOff x="227013" y="4705350"/>
            <a:chExt cx="1295400" cy="360363"/>
          </a:xfrm>
        </p:grpSpPr>
        <p:pic>
          <p:nvPicPr>
            <p:cNvPr id="114" name="Picture 53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4707943"/>
              <a:ext cx="476857" cy="3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54"/>
            <p:cNvPicPr preferRelativeResize="0"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87" y="4705350"/>
              <a:ext cx="844826" cy="35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" name="群組 22"/>
          <p:cNvGrpSpPr>
            <a:grpSpLocks/>
          </p:cNvGrpSpPr>
          <p:nvPr/>
        </p:nvGrpSpPr>
        <p:grpSpPr bwMode="auto">
          <a:xfrm>
            <a:off x="129779" y="2813448"/>
            <a:ext cx="875109" cy="215503"/>
            <a:chOff x="3206750" y="3473450"/>
            <a:chExt cx="1271349" cy="360363"/>
          </a:xfrm>
        </p:grpSpPr>
        <p:pic>
          <p:nvPicPr>
            <p:cNvPr id="117" name="Picture 41" descr="title-lin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26" y="3498132"/>
              <a:ext cx="1059873" cy="32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2" descr="第一銀行logo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3473450"/>
              <a:ext cx="250004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" name="圖片 66" descr="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2" y="4435078"/>
            <a:ext cx="89892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62" descr="sub_logo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8" y="1394223"/>
            <a:ext cx="917972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69" descr="logo"/>
          <p:cNvPicPr preferRelativeResize="0"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4" y="4102894"/>
            <a:ext cx="837010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9" descr="logo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79" y="1931194"/>
            <a:ext cx="891778" cy="2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群組 34"/>
          <p:cNvGrpSpPr>
            <a:grpSpLocks/>
          </p:cNvGrpSpPr>
          <p:nvPr/>
        </p:nvGrpSpPr>
        <p:grpSpPr bwMode="auto">
          <a:xfrm>
            <a:off x="3015853" y="3820716"/>
            <a:ext cx="890588" cy="189309"/>
            <a:chOff x="227013" y="4705350"/>
            <a:chExt cx="1295400" cy="360363"/>
          </a:xfrm>
        </p:grpSpPr>
        <p:pic>
          <p:nvPicPr>
            <p:cNvPr id="124" name="Picture 53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4707943"/>
              <a:ext cx="476857" cy="3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54"/>
            <p:cNvPicPr preferRelativeResize="0"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87" y="4705350"/>
              <a:ext cx="844826" cy="35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6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54" y="2246710"/>
            <a:ext cx="929878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9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3419475"/>
            <a:ext cx="91559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7" descr="sub_logo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0" y="1394223"/>
            <a:ext cx="797719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8" descr="logo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8" y="1931194"/>
            <a:ext cx="773906" cy="2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9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"/>
          <a:stretch>
            <a:fillRect/>
          </a:stretch>
        </p:blipFill>
        <p:spPr bwMode="auto">
          <a:xfrm>
            <a:off x="1121569" y="1639000"/>
            <a:ext cx="820341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9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6" y="4112419"/>
            <a:ext cx="915591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9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" y="2221707"/>
            <a:ext cx="917972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群組 34"/>
          <p:cNvGrpSpPr>
            <a:grpSpLocks/>
          </p:cNvGrpSpPr>
          <p:nvPr/>
        </p:nvGrpSpPr>
        <p:grpSpPr bwMode="auto">
          <a:xfrm>
            <a:off x="134541" y="3820716"/>
            <a:ext cx="890588" cy="189309"/>
            <a:chOff x="227013" y="4705350"/>
            <a:chExt cx="1295400" cy="360363"/>
          </a:xfrm>
        </p:grpSpPr>
        <p:pic>
          <p:nvPicPr>
            <p:cNvPr id="134" name="Picture 53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4707943"/>
              <a:ext cx="476857" cy="3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54"/>
            <p:cNvPicPr preferRelativeResize="0"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87" y="4705350"/>
              <a:ext cx="844826" cy="35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" name="圖片 66" descr="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435078"/>
            <a:ext cx="89892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9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109913"/>
            <a:ext cx="917972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9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9" y="3114675"/>
            <a:ext cx="91797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9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139721"/>
            <a:ext cx="917972" cy="1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" name="群組 140"/>
          <p:cNvGrpSpPr/>
          <p:nvPr/>
        </p:nvGrpSpPr>
        <p:grpSpPr>
          <a:xfrm>
            <a:off x="3015321" y="2841780"/>
            <a:ext cx="953740" cy="176474"/>
            <a:chOff x="1403648" y="3780863"/>
            <a:chExt cx="1832966" cy="223743"/>
          </a:xfrm>
        </p:grpSpPr>
        <p:pic>
          <p:nvPicPr>
            <p:cNvPr id="142" name="內容版面配置區 1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3" t="-13624" r="-27" b="13624"/>
            <a:stretch/>
          </p:blipFill>
          <p:spPr>
            <a:xfrm>
              <a:off x="1622249" y="3780863"/>
              <a:ext cx="1614365" cy="223743"/>
            </a:xfrm>
            <a:prstGeom prst="rect">
              <a:avLst/>
            </a:prstGeom>
          </p:spPr>
        </p:pic>
        <p:pic>
          <p:nvPicPr>
            <p:cNvPr id="143" name="內容版面配置區 1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78" t="-13624" r="82885" b="13624"/>
            <a:stretch/>
          </p:blipFill>
          <p:spPr>
            <a:xfrm>
              <a:off x="1403648" y="3813553"/>
              <a:ext cx="256655" cy="158362"/>
            </a:xfrm>
            <a:prstGeom prst="rect">
              <a:avLst/>
            </a:prstGeom>
          </p:spPr>
        </p:pic>
      </p:grpSp>
      <p:pic>
        <p:nvPicPr>
          <p:cNvPr id="74" name="Picture 9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69" y="4112419"/>
            <a:ext cx="915591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5" y="2556668"/>
            <a:ext cx="876300" cy="17621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938734" y="3189736"/>
            <a:ext cx="860799" cy="211931"/>
            <a:chOff x="6584978" y="4213225"/>
            <a:chExt cx="1147732" cy="282575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4978" y="4213225"/>
              <a:ext cx="288022" cy="27850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990" y="4217298"/>
              <a:ext cx="884720" cy="2785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Picture 96">
            <a:extLst>
              <a:ext uri="{FF2B5EF4-FFF2-40B4-BE49-F238E27FC236}">
                <a16:creationId xmlns:a16="http://schemas.microsoft.com/office/drawing/2014/main" id="{825FFABF-5BB4-4901-AF1A-0E0DD1FB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2" y="3129725"/>
            <a:ext cx="918993" cy="2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33846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ank3.0台北富邦叡揚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669131"/>
            <a:ext cx="3296841" cy="23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defTabSz="514350"/>
            <a:r>
              <a:rPr lang="zh-TW" altLang="en-US" dirty="0"/>
              <a:t>客戶證言</a:t>
            </a:r>
            <a:r>
              <a:rPr lang="en-US" altLang="zh-TW" dirty="0"/>
              <a:t>(1)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– </a:t>
            </a:r>
            <a:r>
              <a:rPr lang="zh-TW" altLang="en-US" dirty="0"/>
              <a:t>台北富邦</a:t>
            </a:r>
            <a:endParaRPr lang="zh-TW" altLang="en-US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14340" name="Picture 7" descr="3-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6"/>
          <a:stretch>
            <a:fillRect/>
          </a:stretch>
        </p:blipFill>
        <p:spPr bwMode="auto">
          <a:xfrm>
            <a:off x="3484960" y="2045494"/>
            <a:ext cx="329207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377429" y="3349228"/>
            <a:ext cx="2672953" cy="1404938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ts val="150"/>
              </a:spcBef>
              <a:defRPr/>
            </a:pP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專案挑戰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多異質平台整合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kumimoji="0"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強化與整合既有作業習慣</a:t>
            </a:r>
            <a:endParaRPr lang="zh-TW" altLang="en-US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跨部門溝通合作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品質與上線兩全其美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0456" y="969169"/>
            <a:ext cx="3024188" cy="971550"/>
          </a:xfrm>
          <a:prstGeom prst="roundRect">
            <a:avLst>
              <a:gd name="adj" fmla="val 3389"/>
            </a:avLst>
          </a:prstGeom>
          <a:gradFill flip="none" rotWithShape="1">
            <a:gsLst>
              <a:gs pos="0">
                <a:srgbClr val="EEE950">
                  <a:tint val="66000"/>
                  <a:satMod val="160000"/>
                </a:srgbClr>
              </a:gs>
              <a:gs pos="50000">
                <a:srgbClr val="EEE950">
                  <a:tint val="44500"/>
                  <a:satMod val="160000"/>
                </a:srgbClr>
              </a:gs>
              <a:gs pos="100000">
                <a:srgbClr val="EEE95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tIns="810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Bank3.0</a:t>
            </a:r>
            <a:r>
              <a:rPr lang="en-US" altLang="zh-TW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催化金融環境變動 </a:t>
            </a:r>
          </a:p>
          <a:p>
            <a:pPr algn="ctr"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台北富邦銀行協同合作 </a:t>
            </a:r>
          </a:p>
          <a:p>
            <a:pPr algn="ctr" eaLnBrk="1" hangingPunct="1"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Best Practice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endParaRPr lang="zh-TW" altLang="en-US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29134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g17760547e04_0_11"/>
          <p:cNvCxnSpPr/>
          <p:nvPr/>
        </p:nvCxnSpPr>
        <p:spPr>
          <a:xfrm>
            <a:off x="532969" y="2594151"/>
            <a:ext cx="3271050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0" name="Google Shape;350;g17760547e04_0_11"/>
          <p:cNvSpPr/>
          <p:nvPr/>
        </p:nvSpPr>
        <p:spPr>
          <a:xfrm>
            <a:off x="5182888" y="642937"/>
            <a:ext cx="1678556" cy="38576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7760547e04_0_11"/>
          <p:cNvSpPr txBox="1"/>
          <p:nvPr/>
        </p:nvSpPr>
        <p:spPr>
          <a:xfrm rot="5400000">
            <a:off x="5249216" y="1855147"/>
            <a:ext cx="1987875" cy="90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688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Quality &amp; Value,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spcBef>
                <a:spcPts val="338"/>
              </a:spcBef>
              <a:buClr>
                <a:srgbClr val="000000"/>
              </a:buClr>
            </a:pPr>
            <a:r>
              <a:rPr lang="en-US" altLang="zh-TW" sz="1688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We’re Committed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spcBef>
                <a:spcPts val="338"/>
              </a:spcBef>
              <a:buClr>
                <a:srgbClr val="000000"/>
              </a:buClr>
            </a:pPr>
            <a:endParaRPr sz="1688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7760547e04_0_11"/>
          <p:cNvSpPr/>
          <p:nvPr/>
        </p:nvSpPr>
        <p:spPr>
          <a:xfrm>
            <a:off x="4383942" y="3978489"/>
            <a:ext cx="2495475" cy="532744"/>
          </a:xfrm>
          <a:prstGeom prst="rect">
            <a:avLst/>
          </a:prstGeom>
          <a:solidFill>
            <a:srgbClr val="0043A3">
              <a:alpha val="8667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7760547e04_0_11"/>
          <p:cNvSpPr/>
          <p:nvPr/>
        </p:nvSpPr>
        <p:spPr>
          <a:xfrm rot="2998870">
            <a:off x="3586785" y="1994327"/>
            <a:ext cx="777830" cy="75890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17760547e04_0_11" descr="http://www.gss.com.tw/images/banners/slide_award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69" y="1117713"/>
            <a:ext cx="3489007" cy="134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7760547e04_0_11"/>
          <p:cNvSpPr txBox="1"/>
          <p:nvPr/>
        </p:nvSpPr>
        <p:spPr>
          <a:xfrm>
            <a:off x="1332616" y="2643546"/>
            <a:ext cx="2642963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2475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叡揚資訊公司簡介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EAE48483-B666-47F8-9927-73BF2879C2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/>
          <a:p>
            <a:pPr defTabSz="5143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客戶證言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中Ｏ信託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1689657-363F-8253-2E46-1A47ED5E3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603" name="投影片編號版面配置區 2">
            <a:extLst>
              <a:ext uri="{FF2B5EF4-FFF2-40B4-BE49-F238E27FC236}">
                <a16:creationId xmlns:a16="http://schemas.microsoft.com/office/drawing/2014/main" id="{B9ABCF3D-3FB9-46D2-ABDE-17198187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898989"/>
                </a:solidFill>
                <a:latin typeface="Arial" pitchFamily="34" charset="0"/>
                <a:ea typeface="微軟正黑體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l" eaLnBrk="0" hangingPunct="0"/>
            <a:fld id="{448C8A34-FB54-4AD9-BD07-80479F5F33D1}" type="slidenum">
              <a:rPr lang="zh-TW" altLang="en-US" smtClean="0"/>
              <a:pPr algn="l" eaLnBrk="0" hangingPunct="0"/>
              <a:t>20</a:t>
            </a:fld>
            <a:endParaRPr lang="en-US" altLang="zh-TW" sz="135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A22A7E28-CE9E-497B-A94C-BBD177E5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1491854"/>
            <a:ext cx="452080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71D22BE9-8096-4D88-AFAF-C3925865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61" y="3063875"/>
            <a:ext cx="4967288" cy="20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7F4981B-9C40-47A9-8872-6165A91885AD}"/>
              </a:ext>
            </a:extLst>
          </p:cNvPr>
          <p:cNvSpPr/>
          <p:nvPr/>
        </p:nvSpPr>
        <p:spPr>
          <a:xfrm>
            <a:off x="123826" y="721519"/>
            <a:ext cx="2926556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業務與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IT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「一拍即合」</a:t>
            </a:r>
          </a:p>
          <a:p>
            <a:pPr>
              <a:defRPr/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中Ｏ信託服務不停歇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A0D837-AD1B-4C04-B04F-8517FB42042A}"/>
              </a:ext>
            </a:extLst>
          </p:cNvPr>
          <p:cNvSpPr/>
          <p:nvPr/>
        </p:nvSpPr>
        <p:spPr>
          <a:xfrm>
            <a:off x="3320653" y="2141935"/>
            <a:ext cx="3499247" cy="830997"/>
          </a:xfrm>
          <a:prstGeom prst="rect">
            <a:avLst/>
          </a:prstGeom>
          <a:gradFill flip="none" rotWithShape="1">
            <a:gsLst>
              <a:gs pos="0">
                <a:srgbClr val="008E40">
                  <a:shade val="30000"/>
                  <a:satMod val="115000"/>
                </a:srgbClr>
              </a:gs>
              <a:gs pos="50000">
                <a:srgbClr val="008E40">
                  <a:shade val="67500"/>
                  <a:satMod val="115000"/>
                </a:srgbClr>
              </a:gs>
              <a:gs pos="100000">
                <a:srgbClr val="008E4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法金徵信查詢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小時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分鐘之創新力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5610" name="圖片 11">
            <a:extLst>
              <a:ext uri="{FF2B5EF4-FFF2-40B4-BE49-F238E27FC236}">
                <a16:creationId xmlns:a16="http://schemas.microsoft.com/office/drawing/2014/main" id="{E1F2E073-D273-4885-B763-93842C23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60" y="887016"/>
            <a:ext cx="135374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>
            <a:extLst>
              <a:ext uri="{FF2B5EF4-FFF2-40B4-BE49-F238E27FC236}">
                <a16:creationId xmlns:a16="http://schemas.microsoft.com/office/drawing/2014/main" id="{750C85A1-C26E-418A-BF54-948FF07ED04E}"/>
              </a:ext>
            </a:extLst>
          </p:cNvPr>
          <p:cNvSpPr/>
          <p:nvPr/>
        </p:nvSpPr>
        <p:spPr>
          <a:xfrm>
            <a:off x="0" y="3815953"/>
            <a:ext cx="1879997" cy="1212056"/>
          </a:xfrm>
          <a:prstGeom prst="roundRect">
            <a:avLst/>
          </a:prstGeom>
          <a:solidFill>
            <a:srgbClr val="00B050"/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50"/>
              </a:spcBef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</a:rPr>
              <a:t>專案挑戰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</a:endParaRPr>
          </a:p>
          <a:p>
            <a:pPr marL="257175" indent="-257175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schemeClr val="bg1"/>
                </a:solidFill>
                <a:latin typeface="微軟正黑體" pitchFamily="34" charset="-120"/>
              </a:rPr>
              <a:t>多異質平台整合</a:t>
            </a:r>
            <a:endParaRPr lang="en-US" altLang="zh-TW" sz="1400" dirty="0">
              <a:solidFill>
                <a:schemeClr val="bg1"/>
              </a:solidFill>
              <a:latin typeface="微軟正黑體" pitchFamily="34" charset="-120"/>
            </a:endParaRPr>
          </a:p>
          <a:p>
            <a:pPr marL="257175" indent="-257175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schemeClr val="bg1"/>
                </a:solidFill>
                <a:latin typeface="微軟正黑體" pitchFamily="34" charset="-120"/>
              </a:rPr>
              <a:t>跨部門溝通合作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marL="257175" indent="-257175">
              <a:spcBef>
                <a:spcPts val="150"/>
              </a:spcBef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schemeClr val="bg1"/>
                </a:solidFill>
                <a:latin typeface="微軟正黑體" pitchFamily="34" charset="-120"/>
              </a:rPr>
              <a:t>五個月建置上線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649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346B748-3CFE-3E48-2373-1C9A0CC4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" y="465294"/>
            <a:ext cx="2320685" cy="4128516"/>
          </a:xfrm>
        </p:spPr>
        <p:txBody>
          <a:bodyPr>
            <a:normAutofit/>
          </a:bodyPr>
          <a:lstStyle/>
          <a:p>
            <a:r>
              <a:rPr lang="zh-TW" altLang="en-US" sz="3900" dirty="0">
                <a:solidFill>
                  <a:schemeClr val="bg1"/>
                </a:solidFill>
              </a:rPr>
              <a:t>職缺說明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5D67CB-03A4-F29D-A6A6-E1A3E1B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2" y="4767262"/>
            <a:ext cx="154305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324320-4A97-784C-8ADF-1E10F415A335}" type="slidenum">
              <a:rPr kumimoji="1" lang="zh-TW" altLang="en-US" smtClean="0"/>
              <a:pPr>
                <a:spcAft>
                  <a:spcPts val="600"/>
                </a:spcAft>
              </a:pPr>
              <a:t>21</a:t>
            </a:fld>
            <a:endParaRPr kumimoji="1" lang="zh-TW" altLang="en-US"/>
          </a:p>
        </p:txBody>
      </p:sp>
      <p:graphicFrame>
        <p:nvGraphicFramePr>
          <p:cNvPr id="6" name="內容版面配置區 2">
            <a:extLst>
              <a:ext uri="{FF2B5EF4-FFF2-40B4-BE49-F238E27FC236}">
                <a16:creationId xmlns:a16="http://schemas.microsoft.com/office/drawing/2014/main" id="{AC67D31B-8508-C2C7-6F7E-D129F44B1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74063"/>
              </p:ext>
            </p:extLst>
          </p:nvPr>
        </p:nvGraphicFramePr>
        <p:xfrm>
          <a:off x="2864929" y="267494"/>
          <a:ext cx="3734337" cy="477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2350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" action="ppaction://noaction"/>
            <a:extLst>
              <a:ext uri="{FF2B5EF4-FFF2-40B4-BE49-F238E27FC236}">
                <a16:creationId xmlns:a16="http://schemas.microsoft.com/office/drawing/2014/main" id="{C044A85E-05B9-A944-8B51-D0BC6E275BC5}"/>
              </a:ext>
            </a:extLst>
          </p:cNvPr>
          <p:cNvSpPr/>
          <p:nvPr/>
        </p:nvSpPr>
        <p:spPr>
          <a:xfrm>
            <a:off x="0" y="175964"/>
            <a:ext cx="774532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　實習職務</a:t>
            </a:r>
            <a:r>
              <a:rPr lang="en-US" altLang="zh-TW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(1)</a:t>
            </a:r>
            <a:r>
              <a:rPr lang="zh-TW" altLang="en-US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：助理顧問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8135" y="2611465"/>
          <a:ext cx="6561730" cy="14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3">
                  <a:extLst>
                    <a:ext uri="{9D8B030D-6E8A-4147-A177-3AD203B41FA5}">
                      <a16:colId xmlns:a16="http://schemas.microsoft.com/office/drawing/2014/main" val="38467679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1454142381"/>
                    </a:ext>
                  </a:extLst>
                </a:gridCol>
                <a:gridCol w="2362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科系</a:t>
                      </a:r>
                      <a:endParaRPr lang="en-US" alt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實習薪資</a:t>
                      </a:r>
                      <a:endParaRPr lang="en-US" alt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實習生需求條件</a:t>
                      </a:r>
                      <a:endParaRPr 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23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r>
                        <a:rPr lang="zh-TW" altLang="en-US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理學院</a:t>
                      </a:r>
                      <a:endParaRPr lang="en-US" altLang="zh-TW" sz="1500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金融科技學院</a:t>
                      </a:r>
                      <a:endParaRPr lang="zh-TW" altLang="en-US" sz="15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endParaRPr lang="zh-TW" altLang="en-US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需求訪談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流程梳理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案例撰寫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系統測試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進度管理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180~200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視能力而調整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不足每週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天者，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依比例給予薪資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實習時間：半年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　　　　　　　　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特質需求：積極勇於挑戰、無相關經驗可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無寒暑重休 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2540" y="674571"/>
            <a:ext cx="5996790" cy="17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 eaLnBrk="0" hangingPunc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職缺名額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kumimoji="0" lang="en-US" altLang="zh-TW" dirty="0">
              <a:solidFill>
                <a:srgbClr val="4A1F6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lvl="0" eaLnBrk="0" hangingPunct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創富研發中心</a:t>
            </a:r>
            <a:endParaRPr kumimoji="0" lang="en-US" altLang="zh-TW" dirty="0">
              <a:solidFill>
                <a:srgbClr val="4A1F6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eaLnBrk="0" hangingPunct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-2023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每週</a:t>
            </a:r>
            <a:r>
              <a:rPr kumimoji="0" lang="en-US" altLang="zh-TW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3-5</a:t>
            </a:r>
            <a:r>
              <a:rPr kumimoji="0" lang="zh-TW" altLang="en-US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天，早上</a:t>
            </a:r>
            <a:r>
              <a:rPr kumimoji="0" lang="en-US" altLang="zh-TW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8:30</a:t>
            </a:r>
            <a:r>
              <a:rPr kumimoji="0" lang="zh-TW" altLang="en-US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至下午</a:t>
            </a:r>
            <a:r>
              <a:rPr kumimoji="0" lang="en-US" altLang="zh-TW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5:30</a:t>
            </a:r>
          </a:p>
          <a:p>
            <a:pPr eaLnBrk="0" hangingPunct="0"/>
            <a:r>
              <a:rPr kumimoji="0" lang="zh-TW" altLang="en-US" dirty="0">
                <a:solidFill>
                  <a:srgbClr val="4A1F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履歷收件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日截止</a:t>
            </a:r>
            <a:endParaRPr kumimoji="0" lang="en-US" altLang="zh-TW" dirty="0">
              <a:solidFill>
                <a:srgbClr val="4A1F6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  <a:p>
            <a:pPr lvl="0" eaLnBrk="0" hangingPunc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實習工作內容：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06E89-50AA-4004-9A2E-8B86BFFD1E15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22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2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" action="ppaction://noaction"/>
            <a:extLst>
              <a:ext uri="{FF2B5EF4-FFF2-40B4-BE49-F238E27FC236}">
                <a16:creationId xmlns:a16="http://schemas.microsoft.com/office/drawing/2014/main" id="{C044A85E-05B9-A944-8B51-D0BC6E275BC5}"/>
              </a:ext>
            </a:extLst>
          </p:cNvPr>
          <p:cNvSpPr/>
          <p:nvPr/>
        </p:nvSpPr>
        <p:spPr>
          <a:xfrm>
            <a:off x="0" y="175964"/>
            <a:ext cx="774532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ea typeface="Microsoft JhengHei" panose="020B0604030504040204" pitchFamily="34" charset="-120"/>
                <a:cs typeface="Arial" panose="020B0604020202020204" pitchFamily="34" charset="0"/>
              </a:rPr>
              <a:t>　實習職務</a:t>
            </a:r>
            <a:r>
              <a:rPr lang="en-US" altLang="zh-TW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ea typeface="Microsoft JhengHei" panose="020B0604030504040204" pitchFamily="34" charset="-120"/>
                <a:cs typeface="Arial" panose="020B0604020202020204" pitchFamily="34" charset="0"/>
              </a:rPr>
              <a:t>(2)</a:t>
            </a:r>
            <a:r>
              <a:rPr lang="zh-TW" altLang="en-US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ea typeface="Microsoft JhengHei" panose="020B0604030504040204" pitchFamily="34" charset="-120"/>
                <a:cs typeface="Arial" panose="020B0604020202020204" pitchFamily="34" charset="0"/>
              </a:rPr>
              <a:t>：助理</a:t>
            </a:r>
            <a:r>
              <a:rPr lang="en-US" altLang="zh-TW" sz="2025" b="1" kern="0" dirty="0">
                <a:gradFill>
                  <a:gsLst>
                    <a:gs pos="73000">
                      <a:srgbClr val="7030A0"/>
                    </a:gs>
                    <a:gs pos="22000">
                      <a:srgbClr val="EA0717"/>
                    </a:gs>
                  </a:gsLst>
                  <a:lin ang="2700000" scaled="0"/>
                </a:gradFill>
                <a:ea typeface="Microsoft JhengHei" panose="020B0604030504040204" pitchFamily="34" charset="-120"/>
                <a:cs typeface="Arial" panose="020B0604020202020204" pitchFamily="34" charset="0"/>
              </a:rPr>
              <a:t>PM</a:t>
            </a:r>
            <a:endParaRPr lang="zh-TW" altLang="en-US" sz="2025" b="1" kern="0" dirty="0">
              <a:gradFill>
                <a:gsLst>
                  <a:gs pos="73000">
                    <a:srgbClr val="7030A0"/>
                  </a:gs>
                  <a:gs pos="22000">
                    <a:srgbClr val="EA0717"/>
                  </a:gs>
                </a:gsLst>
                <a:lin ang="2700000" scaled="0"/>
              </a:gradFill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8135" y="2611465"/>
          <a:ext cx="6561730" cy="14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3">
                  <a:extLst>
                    <a:ext uri="{9D8B030D-6E8A-4147-A177-3AD203B41FA5}">
                      <a16:colId xmlns:a16="http://schemas.microsoft.com/office/drawing/2014/main" val="38467679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1454142381"/>
                    </a:ext>
                  </a:extLst>
                </a:gridCol>
                <a:gridCol w="2362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科系</a:t>
                      </a:r>
                      <a:endParaRPr lang="en-US" alt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實習薪資</a:t>
                      </a:r>
                      <a:endParaRPr 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實習生需求條件</a:t>
                      </a:r>
                      <a:endParaRPr lang="zh-TW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63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r>
                        <a:rPr lang="zh-TW" altLang="en-US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理學院</a:t>
                      </a:r>
                      <a:endParaRPr lang="en-US" altLang="zh-TW" sz="1500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金融科技學院</a:t>
                      </a:r>
                      <a:endParaRPr lang="zh-TW" altLang="en-US" sz="15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endParaRPr lang="zh-TW" altLang="en-US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需求訪談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會議紀錄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管理報表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專案管理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180~200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視能力而調整</a:t>
                      </a:r>
                      <a:r>
                        <a:rPr lang="en-US" altLang="zh-TW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en-US" altLang="zh-TW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不足每週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天者，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依比例給予薪資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實習時間：半年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　　　　　　　　</a:t>
                      </a:r>
                      <a:endParaRPr lang="en-US" altLang="zh-TW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特質需求：積極勇於挑戰、無相關經驗可</a:t>
                      </a:r>
                      <a:r>
                        <a:rPr lang="en-US" altLang="zh-TW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無寒暑重休</a:t>
                      </a:r>
                      <a:endParaRPr lang="zh-TW" altLang="en-US" sz="15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2540" y="674571"/>
            <a:ext cx="5996790" cy="17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 eaLnBrk="0" hangingPunct="0"/>
            <a:r>
              <a:rPr lang="zh-TW" altLang="en-US" dirty="0">
                <a:latin typeface="+mn-lt"/>
                <a:ea typeface="微軟正黑體" pitchFamily="34" charset="-120"/>
              </a:rPr>
              <a:t>職缺名額</a:t>
            </a:r>
            <a:r>
              <a:rPr lang="zh-TW" altLang="zh-TW" dirty="0">
                <a:latin typeface="+mn-lt"/>
                <a:ea typeface="微軟正黑體" pitchFamily="34" charset="-120"/>
              </a:rPr>
              <a:t>：</a:t>
            </a:r>
            <a:r>
              <a:rPr lang="en-US" altLang="zh-TW" dirty="0">
                <a:latin typeface="+mn-lt"/>
                <a:ea typeface="微軟正黑體" pitchFamily="34" charset="-120"/>
              </a:rPr>
              <a:t>2</a:t>
            </a:r>
            <a:r>
              <a:rPr kumimoji="0" lang="zh-TW" altLang="en-US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</a:rPr>
              <a:t>位</a:t>
            </a:r>
            <a:endParaRPr kumimoji="0" lang="en-US" altLang="zh-TW" dirty="0">
              <a:solidFill>
                <a:srgbClr val="4A1F6C"/>
              </a:solidFill>
              <a:latin typeface="Calibri" panose="020F0502020204030204"/>
              <a:ea typeface="微軟正黑體" panose="020B0604030504040204" pitchFamily="34" charset="-120"/>
              <a:cs typeface="新細明體"/>
            </a:endParaRPr>
          </a:p>
          <a:p>
            <a:pPr lvl="0" eaLnBrk="0" hangingPunct="0"/>
            <a:r>
              <a:rPr lang="zh-TW" altLang="zh-TW" dirty="0">
                <a:latin typeface="+mn-lt"/>
                <a:ea typeface="微軟正黑體" pitchFamily="34" charset="-120"/>
              </a:rPr>
              <a:t>實習地點：</a:t>
            </a:r>
            <a:r>
              <a:rPr lang="zh-TW" altLang="en-US" dirty="0">
                <a:latin typeface="+mn-lt"/>
                <a:ea typeface="微軟正黑體" pitchFamily="34" charset="-120"/>
              </a:rPr>
              <a:t>創富研發中心</a:t>
            </a:r>
            <a:endParaRPr kumimoji="0" lang="en-US" altLang="zh-TW" dirty="0">
              <a:solidFill>
                <a:srgbClr val="4A1F6C"/>
              </a:solidFill>
              <a:latin typeface="Calibri" panose="020F0502020204030204"/>
              <a:ea typeface="微軟正黑體" panose="020B0604030504040204" pitchFamily="34" charset="-120"/>
              <a:cs typeface="新細明體"/>
            </a:endParaRPr>
          </a:p>
          <a:p>
            <a:pPr eaLnBrk="0" hangingPunct="0"/>
            <a:r>
              <a:rPr lang="zh-TW" altLang="zh-TW" dirty="0">
                <a:ea typeface="微軟正黑體" pitchFamily="34" charset="-120"/>
              </a:rPr>
              <a:t>實習</a:t>
            </a:r>
            <a:r>
              <a:rPr lang="zh-TW" altLang="en-US" dirty="0">
                <a:ea typeface="微軟正黑體" pitchFamily="34" charset="-120"/>
              </a:rPr>
              <a:t>期間</a:t>
            </a:r>
            <a:r>
              <a:rPr lang="zh-TW" altLang="zh-TW" dirty="0">
                <a:ea typeface="微軟正黑體" pitchFamily="34" charset="-120"/>
              </a:rPr>
              <a:t>：</a:t>
            </a:r>
            <a:r>
              <a:rPr lang="en-US" altLang="zh-TW" dirty="0">
                <a:ea typeface="微軟正黑體" pitchFamily="34" charset="-120"/>
              </a:rPr>
              <a:t>2023</a:t>
            </a:r>
            <a:r>
              <a:rPr lang="zh-TW" altLang="en-US" dirty="0">
                <a:ea typeface="微軟正黑體" pitchFamily="34" charset="-120"/>
              </a:rPr>
              <a:t>年</a:t>
            </a:r>
            <a:r>
              <a:rPr lang="en-US" altLang="zh-TW" dirty="0">
                <a:ea typeface="微軟正黑體" pitchFamily="34" charset="-120"/>
              </a:rPr>
              <a:t>2</a:t>
            </a:r>
            <a:r>
              <a:rPr lang="zh-TW" altLang="en-US" dirty="0">
                <a:ea typeface="微軟正黑體" pitchFamily="34" charset="-120"/>
              </a:rPr>
              <a:t>月</a:t>
            </a:r>
            <a:r>
              <a:rPr lang="en-US" altLang="zh-TW" dirty="0">
                <a:ea typeface="微軟正黑體" pitchFamily="34" charset="-120"/>
              </a:rPr>
              <a:t>1</a:t>
            </a:r>
            <a:r>
              <a:rPr lang="zh-TW" altLang="en-US" dirty="0">
                <a:ea typeface="微軟正黑體" pitchFamily="34" charset="-120"/>
              </a:rPr>
              <a:t>日</a:t>
            </a:r>
            <a:r>
              <a:rPr lang="en-US" altLang="zh-TW" dirty="0">
                <a:ea typeface="微軟正黑體" pitchFamily="34" charset="-120"/>
              </a:rPr>
              <a:t>-2023</a:t>
            </a:r>
            <a:r>
              <a:rPr lang="zh-TW" altLang="en-US" dirty="0">
                <a:ea typeface="微軟正黑體" pitchFamily="34" charset="-120"/>
              </a:rPr>
              <a:t>年</a:t>
            </a:r>
            <a:r>
              <a:rPr lang="en-US" altLang="zh-TW" dirty="0">
                <a:ea typeface="微軟正黑體" pitchFamily="34" charset="-120"/>
              </a:rPr>
              <a:t>12</a:t>
            </a:r>
            <a:r>
              <a:rPr lang="zh-TW" altLang="en-US" dirty="0">
                <a:ea typeface="微軟正黑體" pitchFamily="34" charset="-120"/>
              </a:rPr>
              <a:t>月</a:t>
            </a:r>
            <a:r>
              <a:rPr lang="en-US" altLang="zh-TW" dirty="0">
                <a:ea typeface="微軟正黑體" pitchFamily="34" charset="-120"/>
              </a:rPr>
              <a:t>31</a:t>
            </a:r>
            <a:r>
              <a:rPr lang="zh-TW" altLang="en-US" dirty="0">
                <a:ea typeface="微軟正黑體" pitchFamily="34" charset="-120"/>
              </a:rPr>
              <a:t>日</a:t>
            </a:r>
            <a:endParaRPr lang="en-US" altLang="zh-TW" dirty="0">
              <a:latin typeface="+mn-lt"/>
              <a:ea typeface="微軟正黑體" pitchFamily="34" charset="-120"/>
            </a:endParaRPr>
          </a:p>
          <a:p>
            <a:pPr eaLnBrk="0" hangingPunct="0"/>
            <a:r>
              <a:rPr lang="zh-TW" altLang="zh-TW" dirty="0">
                <a:latin typeface="+mn-lt"/>
                <a:ea typeface="微軟正黑體" pitchFamily="34" charset="-120"/>
              </a:rPr>
              <a:t>實習</a:t>
            </a:r>
            <a:r>
              <a:rPr lang="zh-TW" altLang="en-US" dirty="0">
                <a:latin typeface="+mn-lt"/>
                <a:ea typeface="微軟正黑體" pitchFamily="34" charset="-120"/>
              </a:rPr>
              <a:t>時間</a:t>
            </a:r>
            <a:r>
              <a:rPr lang="zh-TW" altLang="zh-TW" dirty="0">
                <a:latin typeface="+mn-lt"/>
                <a:ea typeface="微軟正黑體" pitchFamily="34" charset="-120"/>
              </a:rPr>
              <a:t>：</a:t>
            </a:r>
            <a:r>
              <a:rPr kumimoji="0" lang="zh-TW" altLang="en-US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每週</a:t>
            </a:r>
            <a:r>
              <a:rPr kumimoji="0" lang="en-US" altLang="zh-TW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3-5</a:t>
            </a:r>
            <a:r>
              <a:rPr kumimoji="0" lang="zh-TW" altLang="en-US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天，早上</a:t>
            </a:r>
            <a:r>
              <a:rPr kumimoji="0" lang="en-US" altLang="zh-TW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8:30</a:t>
            </a:r>
            <a:r>
              <a:rPr kumimoji="0" lang="zh-TW" altLang="en-US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至下午</a:t>
            </a:r>
            <a:r>
              <a:rPr kumimoji="0" lang="en-US" altLang="zh-TW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5:30</a:t>
            </a:r>
          </a:p>
          <a:p>
            <a:pPr eaLnBrk="0" hangingPunct="0"/>
            <a:r>
              <a:rPr kumimoji="0" lang="zh-TW" altLang="en-US" dirty="0">
                <a:solidFill>
                  <a:srgbClr val="4A1F6C"/>
                </a:solidFill>
                <a:latin typeface="Calibri" panose="020F0502020204030204"/>
                <a:ea typeface="微軟正黑體" panose="020B0604030504040204" pitchFamily="34" charset="-120"/>
                <a:cs typeface="新細明體"/>
              </a:rPr>
              <a:t>履歷收件</a:t>
            </a:r>
            <a:r>
              <a:rPr lang="zh-TW" altLang="zh-TW" dirty="0">
                <a:latin typeface="+mn-lt"/>
                <a:ea typeface="微軟正黑體" pitchFamily="34" charset="-120"/>
              </a:rPr>
              <a:t>：</a:t>
            </a:r>
            <a:r>
              <a:rPr lang="zh-TW" altLang="en-US" dirty="0">
                <a:latin typeface="+mn-lt"/>
                <a:ea typeface="微軟正黑體" pitchFamily="34" charset="-120"/>
              </a:rPr>
              <a:t>即日起至</a:t>
            </a:r>
            <a:r>
              <a:rPr lang="en-US" altLang="zh-TW" dirty="0">
                <a:latin typeface="+mn-lt"/>
                <a:ea typeface="微軟正黑體" pitchFamily="34" charset="-120"/>
              </a:rPr>
              <a:t>2022</a:t>
            </a:r>
            <a:r>
              <a:rPr lang="zh-TW" altLang="en-US" dirty="0">
                <a:latin typeface="+mn-lt"/>
                <a:ea typeface="微軟正黑體" pitchFamily="34" charset="-120"/>
              </a:rPr>
              <a:t>年</a:t>
            </a:r>
            <a:r>
              <a:rPr lang="en-US" altLang="zh-TW" dirty="0">
                <a:latin typeface="+mn-lt"/>
                <a:ea typeface="微軟正黑體" pitchFamily="34" charset="-120"/>
              </a:rPr>
              <a:t>11</a:t>
            </a:r>
            <a:r>
              <a:rPr lang="zh-TW" altLang="en-US" dirty="0">
                <a:ea typeface="微軟正黑體" pitchFamily="34" charset="-120"/>
              </a:rPr>
              <a:t>月</a:t>
            </a:r>
            <a:r>
              <a:rPr lang="en-US" altLang="zh-TW" dirty="0">
                <a:ea typeface="微軟正黑體" pitchFamily="34" charset="-120"/>
              </a:rPr>
              <a:t>30</a:t>
            </a:r>
            <a:r>
              <a:rPr lang="zh-TW" altLang="en-US" dirty="0">
                <a:ea typeface="微軟正黑體" pitchFamily="34" charset="-120"/>
              </a:rPr>
              <a:t>日截止</a:t>
            </a:r>
            <a:endParaRPr kumimoji="0" lang="en-US" altLang="zh-TW" dirty="0">
              <a:solidFill>
                <a:srgbClr val="4A1F6C"/>
              </a:solidFill>
              <a:latin typeface="Calibri" panose="020F0502020204030204"/>
              <a:ea typeface="微軟正黑體" panose="020B0604030504040204" pitchFamily="34" charset="-120"/>
              <a:cs typeface="新細明體"/>
            </a:endParaRPr>
          </a:p>
          <a:p>
            <a:pPr lvl="0" eaLnBrk="0" hangingPunct="0"/>
            <a:r>
              <a:rPr lang="zh-TW" altLang="en-US" dirty="0">
                <a:latin typeface="+mn-lt"/>
                <a:ea typeface="微軟正黑體" pitchFamily="34" charset="-120"/>
              </a:rPr>
              <a:t>實習工作內容：</a:t>
            </a:r>
            <a:endParaRPr lang="en-US" altLang="zh-TW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06E89-50AA-4004-9A2E-8B86BFFD1E15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9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7760547e04_0_22"/>
          <p:cNvSpPr/>
          <p:nvPr/>
        </p:nvSpPr>
        <p:spPr>
          <a:xfrm>
            <a:off x="313627" y="642938"/>
            <a:ext cx="6544294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0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17760547e04_0_22"/>
          <p:cNvPicPr preferRelativeResize="0"/>
          <p:nvPr/>
        </p:nvPicPr>
        <p:blipFill rotWithShape="1">
          <a:blip r:embed="rId3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684" y="630015"/>
            <a:ext cx="2665576" cy="361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7760547e04_0_22"/>
          <p:cNvPicPr preferRelativeResize="0"/>
          <p:nvPr/>
        </p:nvPicPr>
        <p:blipFill rotWithShape="1">
          <a:blip r:embed="rId4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29" y="-1343655"/>
            <a:ext cx="6544371" cy="605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7760547e04_0_22"/>
          <p:cNvSpPr/>
          <p:nvPr/>
        </p:nvSpPr>
        <p:spPr>
          <a:xfrm>
            <a:off x="4632910" y="2885030"/>
            <a:ext cx="82350" cy="82350"/>
          </a:xfrm>
          <a:prstGeom prst="ellipse">
            <a:avLst/>
          </a:prstGeom>
          <a:solidFill>
            <a:srgbClr val="0043A2">
              <a:alpha val="20780"/>
            </a:srgbClr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17760547e04_0_22"/>
          <p:cNvSpPr/>
          <p:nvPr/>
        </p:nvSpPr>
        <p:spPr>
          <a:xfrm>
            <a:off x="4654464" y="2900807"/>
            <a:ext cx="41850" cy="41850"/>
          </a:xfrm>
          <a:prstGeom prst="ellipse">
            <a:avLst/>
          </a:prstGeom>
          <a:solidFill>
            <a:srgbClr val="0043A2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17760547e04_0_22"/>
          <p:cNvSpPr/>
          <p:nvPr/>
        </p:nvSpPr>
        <p:spPr>
          <a:xfrm>
            <a:off x="4638968" y="1900991"/>
            <a:ext cx="76275" cy="74756"/>
          </a:xfrm>
          <a:prstGeom prst="ellipse">
            <a:avLst/>
          </a:prstGeom>
          <a:solidFill>
            <a:srgbClr val="0043A2">
              <a:alpha val="20780"/>
            </a:srgbClr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7760547e04_0_22"/>
          <p:cNvSpPr/>
          <p:nvPr/>
        </p:nvSpPr>
        <p:spPr>
          <a:xfrm>
            <a:off x="4659640" y="1917818"/>
            <a:ext cx="41850" cy="38138"/>
          </a:xfrm>
          <a:prstGeom prst="ellipse">
            <a:avLst/>
          </a:prstGeom>
          <a:solidFill>
            <a:srgbClr val="0043A2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17760547e04_0_22"/>
          <p:cNvSpPr/>
          <p:nvPr/>
        </p:nvSpPr>
        <p:spPr>
          <a:xfrm>
            <a:off x="5210931" y="1741380"/>
            <a:ext cx="1708594" cy="2759231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7760547e04_0_22"/>
          <p:cNvSpPr/>
          <p:nvPr/>
        </p:nvSpPr>
        <p:spPr>
          <a:xfrm>
            <a:off x="5205539" y="-1068728"/>
            <a:ext cx="1678556" cy="53105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g17760547e04_0_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411" y="1741380"/>
            <a:ext cx="1861131" cy="276904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17760547e04_0_22"/>
          <p:cNvSpPr txBox="1"/>
          <p:nvPr/>
        </p:nvSpPr>
        <p:spPr>
          <a:xfrm rot="5400000">
            <a:off x="6125753" y="1022430"/>
            <a:ext cx="878850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688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 sz="1688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17760547e04_0_22"/>
          <p:cNvSpPr/>
          <p:nvPr/>
        </p:nvSpPr>
        <p:spPr>
          <a:xfrm>
            <a:off x="5203395" y="1745622"/>
            <a:ext cx="1708594" cy="2759231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17760547e04_0_22"/>
          <p:cNvSpPr txBox="1"/>
          <p:nvPr/>
        </p:nvSpPr>
        <p:spPr>
          <a:xfrm rot="5400000">
            <a:off x="5567473" y="2207139"/>
            <a:ext cx="1741669" cy="88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5400" kern="0">
                <a:solidFill>
                  <a:srgbClr val="028FF1"/>
                </a:solidFill>
                <a:latin typeface="Arial"/>
                <a:ea typeface="Arial"/>
                <a:cs typeface="Arial"/>
                <a:sym typeface="Arial"/>
              </a:rPr>
              <a:t>1987</a:t>
            </a:r>
            <a:endParaRPr sz="5400" kern="0">
              <a:solidFill>
                <a:srgbClr val="028F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g17760547e04_0_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38" y="814180"/>
            <a:ext cx="1444830" cy="20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17760547e04_0_22"/>
          <p:cNvSpPr txBox="1"/>
          <p:nvPr/>
        </p:nvSpPr>
        <p:spPr>
          <a:xfrm>
            <a:off x="443622" y="1233279"/>
            <a:ext cx="334631" cy="1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公司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g17760547e04_0_22"/>
          <p:cNvSpPr/>
          <p:nvPr/>
        </p:nvSpPr>
        <p:spPr>
          <a:xfrm>
            <a:off x="933277" y="1204960"/>
            <a:ext cx="1927125" cy="106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en-US" altLang="zh-TW" sz="900" b="1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1987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 成立	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en-US" altLang="zh-TW" sz="900" b="1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2020.12 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 掛牌上櫃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900" b="1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資本額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 新台幣 </a:t>
            </a:r>
            <a:r>
              <a:rPr lang="en-US" altLang="zh-TW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2.83 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億元</a:t>
            </a:r>
            <a:endParaRPr sz="900" kern="0">
              <a:solidFill>
                <a:srgbClr val="444C5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900" b="1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營業範圍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 兩岸三地、日本、東南亞</a:t>
            </a:r>
            <a:endParaRPr sz="900" kern="0">
              <a:solidFill>
                <a:srgbClr val="444C5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900" b="1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營業據點</a:t>
            </a:r>
            <a:r>
              <a:rPr lang="zh-TW" altLang="en-US" sz="900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 台北、高雄、上海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78" name="Google Shape;378;g17760547e04_0_22"/>
          <p:cNvCxnSpPr/>
          <p:nvPr/>
        </p:nvCxnSpPr>
        <p:spPr>
          <a:xfrm>
            <a:off x="492558" y="1443326"/>
            <a:ext cx="203344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g17760547e04_0_22"/>
          <p:cNvSpPr/>
          <p:nvPr/>
        </p:nvSpPr>
        <p:spPr>
          <a:xfrm>
            <a:off x="930980" y="3121013"/>
            <a:ext cx="588938" cy="17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788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員工 </a:t>
            </a:r>
            <a:r>
              <a:rPr lang="en-US" altLang="zh-TW" sz="788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750+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" name="Google Shape;380;g17760547e04_0_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609" y="2360800"/>
            <a:ext cx="440677" cy="28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7760547e04_0_2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670" y="2340833"/>
            <a:ext cx="355575" cy="29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17760547e04_0_2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660" y="2345782"/>
            <a:ext cx="299441" cy="28383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7760547e04_0_22"/>
          <p:cNvSpPr/>
          <p:nvPr/>
        </p:nvSpPr>
        <p:spPr>
          <a:xfrm>
            <a:off x="3071455" y="2699256"/>
            <a:ext cx="507769" cy="28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2007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全公司通過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軟體能力成熟度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g17760547e04_0_22"/>
          <p:cNvSpPr txBox="1"/>
          <p:nvPr/>
        </p:nvSpPr>
        <p:spPr>
          <a:xfrm>
            <a:off x="443622" y="2310067"/>
            <a:ext cx="305775" cy="17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78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認證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g17760547e04_0_22"/>
          <p:cNvSpPr txBox="1"/>
          <p:nvPr/>
        </p:nvSpPr>
        <p:spPr>
          <a:xfrm>
            <a:off x="443622" y="3134316"/>
            <a:ext cx="305775" cy="17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78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員工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86" name="Google Shape;386;g17760547e04_0_22"/>
          <p:cNvCxnSpPr/>
          <p:nvPr/>
        </p:nvCxnSpPr>
        <p:spPr>
          <a:xfrm>
            <a:off x="492558" y="2534006"/>
            <a:ext cx="203344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g17760547e04_0_22"/>
          <p:cNvCxnSpPr/>
          <p:nvPr/>
        </p:nvCxnSpPr>
        <p:spPr>
          <a:xfrm>
            <a:off x="492558" y="3352850"/>
            <a:ext cx="203344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8" name="Google Shape;388;g17760547e04_0_2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409" y="2337812"/>
            <a:ext cx="305853" cy="29977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7760547e04_0_22"/>
          <p:cNvSpPr/>
          <p:nvPr/>
        </p:nvSpPr>
        <p:spPr>
          <a:xfrm>
            <a:off x="886429" y="2699256"/>
            <a:ext cx="478069" cy="1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1998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 </a:t>
            </a: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ISO 9001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0" name="Google Shape;390;g17760547e04_0_22"/>
          <p:cNvSpPr/>
          <p:nvPr/>
        </p:nvSpPr>
        <p:spPr>
          <a:xfrm>
            <a:off x="1363662" y="2699256"/>
            <a:ext cx="511481" cy="20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2013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 </a:t>
            </a: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ISO 27001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1" name="Google Shape;391;g17760547e04_0_22"/>
          <p:cNvSpPr/>
          <p:nvPr/>
        </p:nvSpPr>
        <p:spPr>
          <a:xfrm>
            <a:off x="2371769" y="2699256"/>
            <a:ext cx="511481" cy="20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 </a:t>
            </a: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ISO 27018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2" name="Google Shape;392;g17760547e04_0_22"/>
          <p:cNvSpPr/>
          <p:nvPr/>
        </p:nvSpPr>
        <p:spPr>
          <a:xfrm>
            <a:off x="3728316" y="2699256"/>
            <a:ext cx="505069" cy="20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2013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</a:t>
            </a: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CNS15190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3" name="Google Shape;393;g17760547e04_0_22" descr="CNS.pn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961" y="2344363"/>
            <a:ext cx="316810" cy="29373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7760547e04_0_22"/>
          <p:cNvSpPr/>
          <p:nvPr/>
        </p:nvSpPr>
        <p:spPr>
          <a:xfrm>
            <a:off x="1857108" y="2695035"/>
            <a:ext cx="533925" cy="1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2013</a:t>
            </a: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年起 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lnSpc>
                <a:spcPct val="110000"/>
              </a:lnSpc>
              <a:buClr>
                <a:srgbClr val="000000"/>
              </a:buClr>
            </a:pPr>
            <a:r>
              <a:rPr lang="zh-TW" altLang="en-US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 </a:t>
            </a:r>
            <a:r>
              <a:rPr lang="en-US" altLang="zh-TW" sz="45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CNS 27001</a:t>
            </a:r>
            <a:endParaRPr sz="45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95" name="Google Shape;395;g17760547e04_0_22" descr="一張含有 文字 的圖片&#10;&#10;自動產生的描述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578" y="2411249"/>
            <a:ext cx="781227" cy="150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7760547e04_0_22"/>
          <p:cNvSpPr txBox="1"/>
          <p:nvPr/>
        </p:nvSpPr>
        <p:spPr>
          <a:xfrm>
            <a:off x="923444" y="3281408"/>
            <a:ext cx="1356244" cy="17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444C53"/>
              </a:buClr>
              <a:buSzPts val="1400"/>
            </a:pPr>
            <a:r>
              <a:rPr lang="zh-TW" altLang="en-US" sz="788" kern="0">
                <a:solidFill>
                  <a:srgbClr val="444C5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超過八成是技術人員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g17760547e04_0_22"/>
          <p:cNvSpPr/>
          <p:nvPr/>
        </p:nvSpPr>
        <p:spPr>
          <a:xfrm>
            <a:off x="4482133" y="3240318"/>
            <a:ext cx="41850" cy="41850"/>
          </a:xfrm>
          <a:prstGeom prst="ellipse">
            <a:avLst/>
          </a:prstGeom>
          <a:solidFill>
            <a:srgbClr val="0043A2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7760547e04_0_22"/>
          <p:cNvSpPr/>
          <p:nvPr/>
        </p:nvSpPr>
        <p:spPr>
          <a:xfrm>
            <a:off x="4461461" y="3221657"/>
            <a:ext cx="82350" cy="82350"/>
          </a:xfrm>
          <a:prstGeom prst="ellipse">
            <a:avLst/>
          </a:prstGeom>
          <a:solidFill>
            <a:srgbClr val="0043A2">
              <a:alpha val="20780"/>
            </a:srgbClr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7760547e04_0_64"/>
          <p:cNvSpPr/>
          <p:nvPr/>
        </p:nvSpPr>
        <p:spPr>
          <a:xfrm>
            <a:off x="0" y="642938"/>
            <a:ext cx="6858000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0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17760547e04_0_64"/>
          <p:cNvSpPr/>
          <p:nvPr/>
        </p:nvSpPr>
        <p:spPr>
          <a:xfrm>
            <a:off x="6577203" y="4243387"/>
            <a:ext cx="363825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7760547e04_0_64"/>
          <p:cNvSpPr txBox="1">
            <a:spLocks noGrp="1"/>
          </p:cNvSpPr>
          <p:nvPr>
            <p:ph type="sldNum" idx="12"/>
          </p:nvPr>
        </p:nvSpPr>
        <p:spPr>
          <a:xfrm>
            <a:off x="5923953" y="4305899"/>
            <a:ext cx="868050" cy="15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514350">
                <a:buClr>
                  <a:srgbClr val="000000"/>
                </a:buClr>
              </a:pPr>
              <a:t>4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7760547e04_0_64"/>
          <p:cNvSpPr/>
          <p:nvPr/>
        </p:nvSpPr>
        <p:spPr>
          <a:xfrm>
            <a:off x="1333736" y="642937"/>
            <a:ext cx="5524200" cy="359049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7760547e04_0_64"/>
          <p:cNvSpPr txBox="1"/>
          <p:nvPr/>
        </p:nvSpPr>
        <p:spPr>
          <a:xfrm>
            <a:off x="101725" y="973165"/>
            <a:ext cx="1121850" cy="47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高覆蓋率的產業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9" name="Google Shape;409;g17760547e04_0_64"/>
          <p:cNvCxnSpPr/>
          <p:nvPr/>
        </p:nvCxnSpPr>
        <p:spPr>
          <a:xfrm>
            <a:off x="153825" y="1365794"/>
            <a:ext cx="884081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0" name="Google Shape;410;g17760547e04_0_64" descr="一張含有 室外物品 的圖片&#10;&#10;自動產生的描述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737" y="633064"/>
            <a:ext cx="524346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17760547e04_0_64"/>
          <p:cNvSpPr/>
          <p:nvPr/>
        </p:nvSpPr>
        <p:spPr>
          <a:xfrm>
            <a:off x="1333735" y="642937"/>
            <a:ext cx="5234963" cy="3590494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g17760547e04_0_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177" y="778298"/>
            <a:ext cx="1156556" cy="116071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7760547e04_0_64"/>
          <p:cNvSpPr txBox="1"/>
          <p:nvPr/>
        </p:nvSpPr>
        <p:spPr>
          <a:xfrm>
            <a:off x="1599316" y="1140837"/>
            <a:ext cx="977906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 defTabSz="514350">
              <a:buClr>
                <a:srgbClr val="000000"/>
              </a:buClr>
            </a:pPr>
            <a:r>
              <a:rPr lang="en-US" altLang="zh-TW" sz="24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97</a:t>
            </a:r>
            <a:r>
              <a:rPr lang="en-US" altLang="zh-TW" sz="6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00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7760547e04_0_64"/>
          <p:cNvSpPr txBox="1"/>
          <p:nvPr/>
        </p:nvSpPr>
        <p:spPr>
          <a:xfrm>
            <a:off x="4195784" y="1153086"/>
            <a:ext cx="977906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 defTabSz="514350">
              <a:buClr>
                <a:srgbClr val="000000"/>
              </a:buClr>
            </a:pPr>
            <a:r>
              <a:rPr lang="en-US" altLang="zh-TW" sz="24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-US" altLang="zh-TW" sz="6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00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17760547e04_0_6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576" y="2151812"/>
            <a:ext cx="1195760" cy="120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7760547e04_0_64"/>
          <p:cNvSpPr txBox="1"/>
          <p:nvPr/>
        </p:nvSpPr>
        <p:spPr>
          <a:xfrm>
            <a:off x="1599317" y="2534024"/>
            <a:ext cx="977906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 defTabSz="514350">
              <a:buClr>
                <a:srgbClr val="000000"/>
              </a:buClr>
            </a:pPr>
            <a:r>
              <a:rPr lang="en-US" altLang="zh-TW" sz="24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94</a:t>
            </a:r>
            <a:r>
              <a:rPr lang="en-US" altLang="zh-TW" sz="6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00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17760547e04_0_6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6644" y="2201160"/>
            <a:ext cx="1156556" cy="116071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17760547e04_0_64"/>
          <p:cNvSpPr txBox="1"/>
          <p:nvPr/>
        </p:nvSpPr>
        <p:spPr>
          <a:xfrm>
            <a:off x="4195784" y="2563699"/>
            <a:ext cx="977906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ctr" defTabSz="514350">
              <a:buClr>
                <a:srgbClr val="000000"/>
              </a:buClr>
            </a:pPr>
            <a:r>
              <a:rPr lang="en-US" altLang="zh-TW" sz="24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82</a:t>
            </a:r>
            <a:r>
              <a:rPr lang="en-US" altLang="zh-TW" sz="675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00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7760547e04_0_64"/>
          <p:cNvSpPr txBox="1"/>
          <p:nvPr/>
        </p:nvSpPr>
        <p:spPr>
          <a:xfrm>
            <a:off x="2676259" y="1134254"/>
            <a:ext cx="890663" cy="18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銀行</a:t>
            </a:r>
            <a:endParaRPr sz="591" kern="0">
              <a:solidFill>
                <a:srgbClr val="00C1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7760547e04_0_64"/>
          <p:cNvSpPr txBox="1"/>
          <p:nvPr/>
        </p:nvSpPr>
        <p:spPr>
          <a:xfrm>
            <a:off x="2673146" y="1321698"/>
            <a:ext cx="1090631" cy="33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台北富邦銀行、國泰世華銀行、王道銀行</a:t>
            </a:r>
            <a:r>
              <a:rPr lang="en-US" altLang="zh-TW" sz="731" b="1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731" b="1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7760547e04_0_64"/>
          <p:cNvSpPr txBox="1"/>
          <p:nvPr/>
        </p:nvSpPr>
        <p:spPr>
          <a:xfrm>
            <a:off x="5389700" y="1134254"/>
            <a:ext cx="890663" cy="18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醫學中心</a:t>
            </a:r>
            <a:endParaRPr sz="591" kern="0">
              <a:solidFill>
                <a:srgbClr val="00C1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17760547e04_0_64"/>
          <p:cNvSpPr txBox="1"/>
          <p:nvPr/>
        </p:nvSpPr>
        <p:spPr>
          <a:xfrm>
            <a:off x="5386588" y="1321698"/>
            <a:ext cx="890663" cy="33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台大醫院、成大醫院、台中榮總</a:t>
            </a:r>
            <a:r>
              <a:rPr lang="en-US" altLang="zh-TW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g17760547e04_0_64"/>
          <p:cNvSpPr txBox="1"/>
          <p:nvPr/>
        </p:nvSpPr>
        <p:spPr>
          <a:xfrm>
            <a:off x="2676259" y="2417801"/>
            <a:ext cx="887625" cy="36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行政院及</a:t>
            </a:r>
            <a:b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所屬部會</a:t>
            </a:r>
            <a:endParaRPr sz="591" kern="0">
              <a:solidFill>
                <a:srgbClr val="00C1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7760547e04_0_64"/>
          <p:cNvSpPr txBox="1"/>
          <p:nvPr/>
        </p:nvSpPr>
        <p:spPr>
          <a:xfrm>
            <a:off x="2673146" y="2780106"/>
            <a:ext cx="1107675" cy="33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國發會、環保署、經濟部</a:t>
            </a:r>
            <a:r>
              <a:rPr lang="en-US" altLang="zh-TW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g17760547e04_0_64"/>
          <p:cNvSpPr txBox="1"/>
          <p:nvPr/>
        </p:nvSpPr>
        <p:spPr>
          <a:xfrm>
            <a:off x="5389700" y="2573591"/>
            <a:ext cx="890663" cy="18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縣市政府</a:t>
            </a:r>
            <a:endParaRPr sz="591" kern="0">
              <a:solidFill>
                <a:srgbClr val="00C1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7760547e04_0_64"/>
          <p:cNvSpPr txBox="1"/>
          <p:nvPr/>
        </p:nvSpPr>
        <p:spPr>
          <a:xfrm>
            <a:off x="5386588" y="2761035"/>
            <a:ext cx="1120838" cy="33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14350">
              <a:lnSpc>
                <a:spcPct val="150000"/>
              </a:lnSpc>
              <a:buClr>
                <a:srgbClr val="000000"/>
              </a:buClr>
            </a:pPr>
            <a:r>
              <a:rPr lang="zh-TW" altLang="en-US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台北市、新北市、宜蘭縣、台南市</a:t>
            </a:r>
            <a:r>
              <a:rPr lang="en-US" altLang="zh-TW" sz="731" b="1" kern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g17760547e04_0_64"/>
          <p:cNvSpPr txBox="1"/>
          <p:nvPr/>
        </p:nvSpPr>
        <p:spPr>
          <a:xfrm>
            <a:off x="100392" y="2773916"/>
            <a:ext cx="1534950" cy="129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013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Banking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013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sz="1013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Medical Center</a:t>
            </a:r>
            <a:endParaRPr sz="1013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013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sz="1013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Central Government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sz="1013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Executive Branch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013" kern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sz="1013" ker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Local Government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8" name="Google Shape;428;g17760547e04_0_6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582" y="785193"/>
            <a:ext cx="1195760" cy="120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17760547e04_0_64"/>
          <p:cNvSpPr/>
          <p:nvPr/>
        </p:nvSpPr>
        <p:spPr>
          <a:xfrm>
            <a:off x="1814565" y="597023"/>
            <a:ext cx="607500" cy="607500"/>
          </a:xfrm>
          <a:prstGeom prst="rect">
            <a:avLst/>
          </a:prstGeom>
          <a:solidFill>
            <a:srgbClr val="0043A3">
              <a:alpha val="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7760547e04_0_64"/>
          <p:cNvSpPr/>
          <p:nvPr/>
        </p:nvSpPr>
        <p:spPr>
          <a:xfrm>
            <a:off x="1831119" y="1459474"/>
            <a:ext cx="584213" cy="607500"/>
          </a:xfrm>
          <a:prstGeom prst="rect">
            <a:avLst/>
          </a:prstGeom>
          <a:solidFill>
            <a:srgbClr val="0043A3">
              <a:alpha val="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7760547e04_0_64"/>
          <p:cNvSpPr/>
          <p:nvPr/>
        </p:nvSpPr>
        <p:spPr>
          <a:xfrm>
            <a:off x="1833899" y="2232122"/>
            <a:ext cx="607500" cy="607500"/>
          </a:xfrm>
          <a:prstGeom prst="rect">
            <a:avLst/>
          </a:prstGeom>
          <a:solidFill>
            <a:srgbClr val="0043A3">
              <a:alpha val="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17760547e04_0_64"/>
          <p:cNvSpPr/>
          <p:nvPr/>
        </p:nvSpPr>
        <p:spPr>
          <a:xfrm>
            <a:off x="1841875" y="3495732"/>
            <a:ext cx="607500" cy="607500"/>
          </a:xfrm>
          <a:prstGeom prst="rect">
            <a:avLst/>
          </a:prstGeom>
          <a:solidFill>
            <a:srgbClr val="0043A3">
              <a:alpha val="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2644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17760547e04_0_64"/>
          <p:cNvSpPr txBox="1"/>
          <p:nvPr/>
        </p:nvSpPr>
        <p:spPr>
          <a:xfrm>
            <a:off x="2336796" y="3616798"/>
            <a:ext cx="298113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2250" kern="0">
                <a:solidFill>
                  <a:srgbClr val="00C1F0"/>
                </a:solidFill>
                <a:latin typeface="Arial"/>
                <a:ea typeface="Arial"/>
                <a:cs typeface="Arial"/>
                <a:sym typeface="Arial"/>
              </a:rPr>
              <a:t>&gt; 40,000 </a:t>
            </a:r>
            <a:r>
              <a:rPr lang="zh-TW" altLang="en-US" sz="900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雲端服務客戶數超過</a:t>
            </a:r>
            <a:r>
              <a:rPr lang="zh-TW" altLang="en-US" sz="900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altLang="zh-TW" sz="900" kern="0">
                <a:solidFill>
                  <a:srgbClr val="00C1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40,000  </a:t>
            </a:r>
            <a:r>
              <a:rPr lang="zh-TW" altLang="en-US" sz="900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g17760547e04_0_64"/>
          <p:cNvSpPr/>
          <p:nvPr/>
        </p:nvSpPr>
        <p:spPr>
          <a:xfrm>
            <a:off x="1613300" y="3470371"/>
            <a:ext cx="630788" cy="630788"/>
          </a:xfrm>
          <a:prstGeom prst="ellipse">
            <a:avLst/>
          </a:prstGeom>
          <a:gradFill>
            <a:gsLst>
              <a:gs pos="0">
                <a:srgbClr val="00C1F0"/>
              </a:gs>
              <a:gs pos="100000">
                <a:srgbClr val="58B5F0"/>
              </a:gs>
            </a:gsLst>
            <a:lin ang="5400012" scaled="0"/>
          </a:gra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17760547e04_0_64"/>
          <p:cNvSpPr/>
          <p:nvPr/>
        </p:nvSpPr>
        <p:spPr>
          <a:xfrm>
            <a:off x="1667029" y="3521311"/>
            <a:ext cx="528356" cy="52835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06759" dist="31956" dir="5400000" sx="94000" sy="94000" algn="t" rotWithShape="0">
              <a:srgbClr val="0070C0">
                <a:alpha val="5765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17760547e04_0_6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839" y="3646105"/>
            <a:ext cx="271695" cy="28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7760547e04_0_6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0" cy="10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7760547e04_0_149"/>
          <p:cNvSpPr/>
          <p:nvPr/>
        </p:nvSpPr>
        <p:spPr>
          <a:xfrm>
            <a:off x="0" y="642938"/>
            <a:ext cx="6858000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0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lnSpc>
                <a:spcPct val="150000"/>
              </a:lnSpc>
              <a:buClr>
                <a:srgbClr val="000000"/>
              </a:buClr>
            </a:pPr>
            <a:endParaRPr sz="1013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17760547e04_0_149"/>
          <p:cNvSpPr/>
          <p:nvPr/>
        </p:nvSpPr>
        <p:spPr>
          <a:xfrm>
            <a:off x="1333736" y="642937"/>
            <a:ext cx="5524200" cy="359049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g17760547e04_0_1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011" y="1755153"/>
            <a:ext cx="1582855" cy="320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17760547e04_0_149"/>
          <p:cNvSpPr/>
          <p:nvPr/>
        </p:nvSpPr>
        <p:spPr>
          <a:xfrm>
            <a:off x="-257175" y="1758228"/>
            <a:ext cx="1589963" cy="3249450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17760547e04_0_149"/>
          <p:cNvSpPr txBox="1"/>
          <p:nvPr/>
        </p:nvSpPr>
        <p:spPr>
          <a:xfrm>
            <a:off x="116685" y="2681772"/>
            <a:ext cx="1121850" cy="14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自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品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牌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6" name="Google Shape;496;g17760547e04_0_149"/>
          <p:cNvSpPr/>
          <p:nvPr/>
        </p:nvSpPr>
        <p:spPr>
          <a:xfrm>
            <a:off x="6577203" y="4243387"/>
            <a:ext cx="363825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17760547e04_0_149"/>
          <p:cNvSpPr/>
          <p:nvPr/>
        </p:nvSpPr>
        <p:spPr>
          <a:xfrm>
            <a:off x="1582856" y="858245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17760547e04_0_149"/>
          <p:cNvSpPr/>
          <p:nvPr/>
        </p:nvSpPr>
        <p:spPr>
          <a:xfrm>
            <a:off x="4171383" y="858245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17760547e04_0_149"/>
          <p:cNvSpPr/>
          <p:nvPr/>
        </p:nvSpPr>
        <p:spPr>
          <a:xfrm>
            <a:off x="1582856" y="1987578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17760547e04_0_149"/>
          <p:cNvSpPr/>
          <p:nvPr/>
        </p:nvSpPr>
        <p:spPr>
          <a:xfrm>
            <a:off x="4171383" y="1987578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17760547e04_0_149"/>
          <p:cNvSpPr/>
          <p:nvPr/>
        </p:nvSpPr>
        <p:spPr>
          <a:xfrm>
            <a:off x="4171383" y="3150456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g17760547e04_0_1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101" y="3288321"/>
            <a:ext cx="813854" cy="16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17760547e04_0_14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713" y="993144"/>
            <a:ext cx="690759" cy="18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17760547e04_0_14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044" y="2118655"/>
            <a:ext cx="649432" cy="20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17760547e04_0_14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94" y="977222"/>
            <a:ext cx="767510" cy="21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17760547e04_0_14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018" y="2120801"/>
            <a:ext cx="407908" cy="1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17760547e04_0_149"/>
          <p:cNvSpPr txBox="1"/>
          <p:nvPr/>
        </p:nvSpPr>
        <p:spPr>
          <a:xfrm>
            <a:off x="3328785" y="932322"/>
            <a:ext cx="536625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公文管理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g17760547e04_0_149"/>
          <p:cNvSpPr txBox="1"/>
          <p:nvPr/>
        </p:nvSpPr>
        <p:spPr>
          <a:xfrm>
            <a:off x="5485772" y="932322"/>
            <a:ext cx="969469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多源智慧追蹤平台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9" name="Google Shape;509;g17760547e04_0_149"/>
          <p:cNvSpPr txBox="1"/>
          <p:nvPr/>
        </p:nvSpPr>
        <p:spPr>
          <a:xfrm>
            <a:off x="3328785" y="2096377"/>
            <a:ext cx="536625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人資管理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0" name="Google Shape;510;g17760547e04_0_149"/>
          <p:cNvSpPr txBox="1"/>
          <p:nvPr/>
        </p:nvSpPr>
        <p:spPr>
          <a:xfrm>
            <a:off x="5702177" y="2096377"/>
            <a:ext cx="753131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對話服務平台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" name="Google Shape;511;g17760547e04_0_149"/>
          <p:cNvSpPr txBox="1"/>
          <p:nvPr/>
        </p:nvSpPr>
        <p:spPr>
          <a:xfrm>
            <a:off x="5593975" y="3233362"/>
            <a:ext cx="861300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銀行徵授信系統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" name="Google Shape;512;g17760547e04_0_149"/>
          <p:cNvSpPr txBox="1"/>
          <p:nvPr/>
        </p:nvSpPr>
        <p:spPr>
          <a:xfrm>
            <a:off x="1652752" y="1307834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政府、國營事業、金融、</a:t>
            </a: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財團法人、營建與工程公司等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3" name="Google Shape;513;g17760547e04_0_149"/>
          <p:cNvSpPr txBox="1"/>
          <p:nvPr/>
        </p:nvSpPr>
        <p:spPr>
          <a:xfrm>
            <a:off x="4251573" y="1307834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學校、政府機關、金融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4" name="Google Shape;514;g17760547e04_0_149"/>
          <p:cNvSpPr txBox="1"/>
          <p:nvPr/>
        </p:nvSpPr>
        <p:spPr>
          <a:xfrm>
            <a:off x="1652752" y="2435795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金融、財團法人、中大型企業等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5" name="Google Shape;515;g17760547e04_0_149"/>
          <p:cNvSpPr txBox="1"/>
          <p:nvPr/>
        </p:nvSpPr>
        <p:spPr>
          <a:xfrm>
            <a:off x="4251573" y="2435795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政府、國營事業、金融、</a:t>
            </a:r>
            <a:b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財團法人、營建與工程公司等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6" name="Google Shape;516;g17760547e04_0_149"/>
          <p:cNvSpPr txBox="1"/>
          <p:nvPr/>
        </p:nvSpPr>
        <p:spPr>
          <a:xfrm>
            <a:off x="4251573" y="3572779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銀行業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7" name="Google Shape;517;g17760547e04_0_149"/>
          <p:cNvSpPr/>
          <p:nvPr/>
        </p:nvSpPr>
        <p:spPr>
          <a:xfrm>
            <a:off x="1582856" y="3150456"/>
            <a:ext cx="2330606" cy="8969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17760547e04_0_149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044" y="3295055"/>
            <a:ext cx="891493" cy="12988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17760547e04_0_149"/>
          <p:cNvSpPr txBox="1"/>
          <p:nvPr/>
        </p:nvSpPr>
        <p:spPr>
          <a:xfrm>
            <a:off x="2895974" y="3233362"/>
            <a:ext cx="969469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企業知識協作平台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g17760547e04_0_149"/>
          <p:cNvSpPr txBox="1"/>
          <p:nvPr/>
        </p:nvSpPr>
        <p:spPr>
          <a:xfrm>
            <a:off x="1652752" y="3572779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政府與各行各業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21" name="Google Shape;521;g17760547e04_0_149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0" cy="1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17760547e04_0_149"/>
          <p:cNvSpPr txBox="1"/>
          <p:nvPr/>
        </p:nvSpPr>
        <p:spPr>
          <a:xfrm>
            <a:off x="101725" y="1065016"/>
            <a:ext cx="1223269" cy="47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整合型</a:t>
            </a:r>
            <a:b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知識工作平台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23" name="Google Shape;523;g17760547e04_0_149"/>
          <p:cNvCxnSpPr/>
          <p:nvPr/>
        </p:nvCxnSpPr>
        <p:spPr>
          <a:xfrm>
            <a:off x="153825" y="1457637"/>
            <a:ext cx="1084725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4" name="Google Shape;524;g17760547e04_0_149"/>
          <p:cNvSpPr txBox="1"/>
          <p:nvPr/>
        </p:nvSpPr>
        <p:spPr>
          <a:xfrm>
            <a:off x="5920292" y="4305895"/>
            <a:ext cx="868050" cy="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 defTabSz="514350">
                <a:buClr>
                  <a:srgbClr val="000000"/>
                </a:buClr>
              </a:pPr>
              <a:t>5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7760547e04_0_187"/>
          <p:cNvSpPr/>
          <p:nvPr/>
        </p:nvSpPr>
        <p:spPr>
          <a:xfrm>
            <a:off x="0" y="642938"/>
            <a:ext cx="6858000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0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lnSpc>
                <a:spcPct val="150000"/>
              </a:lnSpc>
              <a:buClr>
                <a:srgbClr val="000000"/>
              </a:buClr>
            </a:pPr>
            <a:endParaRPr sz="1013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17760547e04_0_187"/>
          <p:cNvSpPr/>
          <p:nvPr/>
        </p:nvSpPr>
        <p:spPr>
          <a:xfrm>
            <a:off x="1325006" y="640506"/>
            <a:ext cx="5524200" cy="359049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17760547e04_0_1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011" y="1755153"/>
            <a:ext cx="1582855" cy="320969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17760547e04_0_187"/>
          <p:cNvSpPr/>
          <p:nvPr/>
        </p:nvSpPr>
        <p:spPr>
          <a:xfrm>
            <a:off x="-257175" y="1758228"/>
            <a:ext cx="1589963" cy="3249450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17760547e04_0_187"/>
          <p:cNvSpPr txBox="1"/>
          <p:nvPr/>
        </p:nvSpPr>
        <p:spPr>
          <a:xfrm>
            <a:off x="116685" y="2681772"/>
            <a:ext cx="1121850" cy="14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自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品</a:t>
            </a:r>
            <a:endParaRPr sz="1013" kern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1800"/>
            </a:pPr>
            <a:r>
              <a:rPr lang="zh-TW" altLang="en-US" sz="1013" kern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牌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g17760547e04_0_187"/>
          <p:cNvSpPr/>
          <p:nvPr/>
        </p:nvSpPr>
        <p:spPr>
          <a:xfrm>
            <a:off x="6577203" y="4243387"/>
            <a:ext cx="363825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9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17760547e04_0_187"/>
          <p:cNvSpPr/>
          <p:nvPr/>
        </p:nvSpPr>
        <p:spPr>
          <a:xfrm>
            <a:off x="1582856" y="858245"/>
            <a:ext cx="2330606" cy="896906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17760547e04_0_187"/>
          <p:cNvSpPr/>
          <p:nvPr/>
        </p:nvSpPr>
        <p:spPr>
          <a:xfrm>
            <a:off x="4171383" y="858245"/>
            <a:ext cx="2330606" cy="89690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17760547e04_0_187"/>
          <p:cNvSpPr/>
          <p:nvPr/>
        </p:nvSpPr>
        <p:spPr>
          <a:xfrm>
            <a:off x="1582856" y="1987578"/>
            <a:ext cx="2330606" cy="896906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17760547e04_0_187"/>
          <p:cNvSpPr/>
          <p:nvPr/>
        </p:nvSpPr>
        <p:spPr>
          <a:xfrm>
            <a:off x="4171383" y="1987578"/>
            <a:ext cx="2330606" cy="896906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17760547e04_0_187"/>
          <p:cNvSpPr/>
          <p:nvPr/>
        </p:nvSpPr>
        <p:spPr>
          <a:xfrm>
            <a:off x="4171383" y="3150456"/>
            <a:ext cx="2330606" cy="896906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20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g17760547e04_0_187"/>
          <p:cNvPicPr preferRelativeResize="0"/>
          <p:nvPr/>
        </p:nvPicPr>
        <p:blipFill rotWithShape="1"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101" y="3288321"/>
            <a:ext cx="813854" cy="16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17760547e04_0_187"/>
          <p:cNvPicPr preferRelativeResize="0"/>
          <p:nvPr/>
        </p:nvPicPr>
        <p:blipFill rotWithShape="1">
          <a:blip r:embed="rId5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713" y="993144"/>
            <a:ext cx="690759" cy="18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17760547e04_0_187"/>
          <p:cNvPicPr preferRelativeResize="0"/>
          <p:nvPr/>
        </p:nvPicPr>
        <p:blipFill rotWithShape="1">
          <a:blip r:embed="rId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044" y="2118655"/>
            <a:ext cx="649432" cy="20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17760547e04_0_187"/>
          <p:cNvPicPr preferRelativeResize="0"/>
          <p:nvPr/>
        </p:nvPicPr>
        <p:blipFill rotWithShape="1">
          <a:blip r:embed="rId7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94" y="977222"/>
            <a:ext cx="767510" cy="21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17760547e04_0_187"/>
          <p:cNvPicPr preferRelativeResize="0"/>
          <p:nvPr/>
        </p:nvPicPr>
        <p:blipFill rotWithShape="1">
          <a:blip r:embed="rId8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018" y="2120801"/>
            <a:ext cx="407908" cy="1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17760547e04_0_187"/>
          <p:cNvSpPr txBox="1"/>
          <p:nvPr/>
        </p:nvSpPr>
        <p:spPr>
          <a:xfrm>
            <a:off x="3283667" y="968416"/>
            <a:ext cx="536625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26445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公文管理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g17760547e04_0_187"/>
          <p:cNvSpPr txBox="1"/>
          <p:nvPr/>
        </p:nvSpPr>
        <p:spPr>
          <a:xfrm>
            <a:off x="5476748" y="968416"/>
            <a:ext cx="969469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26445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多源智慧追蹤平台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g17760547e04_0_187"/>
          <p:cNvSpPr txBox="1"/>
          <p:nvPr/>
        </p:nvSpPr>
        <p:spPr>
          <a:xfrm>
            <a:off x="3283667" y="2132472"/>
            <a:ext cx="536625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26445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人資管理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g17760547e04_0_187"/>
          <p:cNvSpPr txBox="1"/>
          <p:nvPr/>
        </p:nvSpPr>
        <p:spPr>
          <a:xfrm>
            <a:off x="5693154" y="2132472"/>
            <a:ext cx="753131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26445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對話服務平台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g17760547e04_0_187"/>
          <p:cNvSpPr txBox="1"/>
          <p:nvPr/>
        </p:nvSpPr>
        <p:spPr>
          <a:xfrm>
            <a:off x="5584951" y="3269456"/>
            <a:ext cx="861300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r"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26445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銀行徵授信系統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g17760547e04_0_187"/>
          <p:cNvSpPr txBox="1"/>
          <p:nvPr/>
        </p:nvSpPr>
        <p:spPr>
          <a:xfrm>
            <a:off x="1652752" y="1307834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政府、國營事業、金融、</a:t>
            </a: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財團法人、營建與工程公司等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g17760547e04_0_187"/>
          <p:cNvSpPr txBox="1"/>
          <p:nvPr/>
        </p:nvSpPr>
        <p:spPr>
          <a:xfrm>
            <a:off x="4251573" y="1307834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學校、政府機關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3" name="Google Shape;553;g17760547e04_0_187"/>
          <p:cNvSpPr txBox="1"/>
          <p:nvPr/>
        </p:nvSpPr>
        <p:spPr>
          <a:xfrm>
            <a:off x="1652752" y="2435795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金融、財團法人、中大型企業等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4" name="Google Shape;554;g17760547e04_0_187"/>
          <p:cNvSpPr txBox="1"/>
          <p:nvPr/>
        </p:nvSpPr>
        <p:spPr>
          <a:xfrm>
            <a:off x="4251573" y="2435795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政府、國營事業、金融、</a:t>
            </a:r>
            <a:b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財團法人、營建與工程公司等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g17760547e04_0_187"/>
          <p:cNvSpPr txBox="1"/>
          <p:nvPr/>
        </p:nvSpPr>
        <p:spPr>
          <a:xfrm>
            <a:off x="4251573" y="3572779"/>
            <a:ext cx="1893544" cy="4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30000"/>
              </a:lnSpc>
              <a:buClr>
                <a:srgbClr val="6EA0C0"/>
              </a:buClr>
              <a:buSzPts val="1600"/>
            </a:pPr>
            <a:r>
              <a:rPr lang="zh-TW" altLang="en-US" sz="900" kern="0">
                <a:solidFill>
                  <a:srgbClr val="6EA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銀行業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3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6EA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556" name="Google Shape;556;g17760547e04_0_187"/>
          <p:cNvGrpSpPr/>
          <p:nvPr/>
        </p:nvGrpSpPr>
        <p:grpSpPr>
          <a:xfrm>
            <a:off x="1552929" y="1991993"/>
            <a:ext cx="2830275" cy="1677375"/>
            <a:chOff x="-953103" y="2811802"/>
            <a:chExt cx="5031600" cy="2982000"/>
          </a:xfrm>
        </p:grpSpPr>
        <p:sp>
          <p:nvSpPr>
            <p:cNvPr id="557" name="Google Shape;557;g17760547e04_0_187"/>
            <p:cNvSpPr/>
            <p:nvPr/>
          </p:nvSpPr>
          <p:spPr>
            <a:xfrm>
              <a:off x="-953103" y="2811802"/>
              <a:ext cx="5031600" cy="2982000"/>
            </a:xfrm>
            <a:prstGeom prst="rect">
              <a:avLst/>
            </a:prstGeom>
            <a:solidFill>
              <a:schemeClr val="lt1">
                <a:alpha val="95690"/>
              </a:schemeClr>
            </a:solidFill>
            <a:ln>
              <a:noFill/>
            </a:ln>
            <a:effectLst>
              <a:outerShdw blurRad="908673" dist="220585" dir="5400000" algn="ctr" rotWithShape="0">
                <a:srgbClr val="1B47E5">
                  <a:alpha val="14120"/>
                </a:srgbClr>
              </a:outerShdw>
            </a:effectLst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pPr algn="ctr" defTabSz="514350">
                <a:buClr>
                  <a:srgbClr val="000000"/>
                </a:buClr>
              </a:pPr>
              <a:endParaRPr sz="101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17760547e04_0_187"/>
            <p:cNvSpPr txBox="1"/>
            <p:nvPr/>
          </p:nvSpPr>
          <p:spPr>
            <a:xfrm>
              <a:off x="-578205" y="2858312"/>
              <a:ext cx="3366300" cy="8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ctr" anchorCtr="0">
              <a:normAutofit/>
            </a:bodyPr>
            <a:lstStyle/>
            <a:p>
              <a:pPr defTabSz="514350">
                <a:lnSpc>
                  <a:spcPct val="130000"/>
                </a:lnSpc>
                <a:buClr>
                  <a:srgbClr val="6EA0C0"/>
                </a:buClr>
                <a:buSzPts val="1600"/>
              </a:pPr>
              <a:r>
                <a:rPr lang="zh-TW" altLang="en-US" sz="900" kern="0">
                  <a:solidFill>
                    <a:srgbClr val="6EA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醫療業</a:t>
              </a: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59" name="Google Shape;559;g17760547e04_0_187"/>
            <p:cNvCxnSpPr/>
            <p:nvPr/>
          </p:nvCxnSpPr>
          <p:spPr>
            <a:xfrm>
              <a:off x="-647539" y="3157818"/>
              <a:ext cx="0" cy="2350800"/>
            </a:xfrm>
            <a:prstGeom prst="straightConnector1">
              <a:avLst/>
            </a:prstGeom>
            <a:noFill/>
            <a:ln w="12700" cap="flat" cmpd="sng">
              <a:solidFill>
                <a:srgbClr val="0043A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60" name="Google Shape;560;g17760547e04_0_187" descr="認證.png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2229" y="3656867"/>
              <a:ext cx="442849" cy="442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g17760547e04_0_187" descr="一張含有 天空 的圖片&#10;&#10;&#10;&#10;自動產生的描述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430"/>
            <a:stretch/>
          </p:blipFill>
          <p:spPr>
            <a:xfrm>
              <a:off x="-390381" y="4376496"/>
              <a:ext cx="459152" cy="4606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g17760547e04_0_187"/>
            <p:cNvSpPr/>
            <p:nvPr/>
          </p:nvSpPr>
          <p:spPr>
            <a:xfrm>
              <a:off x="178520" y="3406653"/>
              <a:ext cx="3827100" cy="20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/>
            <a:p>
              <a:pPr defTabSz="514350">
                <a:lnSpc>
                  <a:spcPct val="250000"/>
                </a:lnSpc>
                <a:buClr>
                  <a:srgbClr val="000000"/>
                </a:buClr>
              </a:pPr>
              <a:r>
                <a:rPr lang="en-US" altLang="zh-TW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Vitals HCA </a:t>
              </a:r>
              <a:r>
                <a:rPr lang="zh-TW" altLang="en-US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醫院評鑑管理系統 </a:t>
              </a: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514350">
                <a:lnSpc>
                  <a:spcPct val="250000"/>
                </a:lnSpc>
                <a:buClr>
                  <a:srgbClr val="000000"/>
                </a:buClr>
              </a:pPr>
              <a:r>
                <a:rPr lang="en-US" altLang="zh-TW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Vitals HAS </a:t>
              </a:r>
              <a:r>
                <a:rPr lang="zh-TW" altLang="en-US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醫療數據分析系統</a:t>
              </a:r>
              <a:endParaRPr sz="78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514350">
                <a:lnSpc>
                  <a:spcPct val="250000"/>
                </a:lnSpc>
                <a:buClr>
                  <a:srgbClr val="000000"/>
                </a:buClr>
              </a:pPr>
              <a:r>
                <a:rPr lang="en-US" altLang="zh-TW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Vitals KPIM </a:t>
              </a:r>
              <a:r>
                <a:rPr lang="zh-TW" altLang="en-US" sz="1013" kern="0">
                  <a:solidFill>
                    <a:srgbClr val="444C5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指標管理系統 </a:t>
              </a:r>
              <a:endParaRPr sz="1013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563" name="Google Shape;563;g17760547e04_0_187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90381" y="5078606"/>
              <a:ext cx="459154" cy="4284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4" name="Google Shape;564;g17760547e04_0_187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0" cy="1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17760547e04_0_187"/>
          <p:cNvSpPr txBox="1"/>
          <p:nvPr/>
        </p:nvSpPr>
        <p:spPr>
          <a:xfrm>
            <a:off x="101725" y="1065016"/>
            <a:ext cx="1223269" cy="47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整合型</a:t>
            </a:r>
            <a:b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知識工作平台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66" name="Google Shape;566;g17760547e04_0_187"/>
          <p:cNvCxnSpPr/>
          <p:nvPr/>
        </p:nvCxnSpPr>
        <p:spPr>
          <a:xfrm>
            <a:off x="153825" y="1457637"/>
            <a:ext cx="1084725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7" name="Google Shape;567;g17760547e04_0_187"/>
          <p:cNvSpPr txBox="1"/>
          <p:nvPr/>
        </p:nvSpPr>
        <p:spPr>
          <a:xfrm>
            <a:off x="5920292" y="4305895"/>
            <a:ext cx="868050" cy="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 defTabSz="514350">
                <a:buClr>
                  <a:srgbClr val="000000"/>
                </a:buClr>
              </a:pPr>
              <a:t>6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"/>
          <p:cNvSpPr/>
          <p:nvPr/>
        </p:nvSpPr>
        <p:spPr>
          <a:xfrm>
            <a:off x="835819" y="1139240"/>
            <a:ext cx="6022181" cy="30942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"/>
          <p:cNvSpPr/>
          <p:nvPr/>
        </p:nvSpPr>
        <p:spPr>
          <a:xfrm>
            <a:off x="1078597" y="751335"/>
            <a:ext cx="179174" cy="3482179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"/>
          <p:cNvSpPr/>
          <p:nvPr/>
        </p:nvSpPr>
        <p:spPr>
          <a:xfrm>
            <a:off x="1134737" y="751060"/>
            <a:ext cx="5723262" cy="95011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"/>
          <p:cNvSpPr txBox="1"/>
          <p:nvPr/>
        </p:nvSpPr>
        <p:spPr>
          <a:xfrm>
            <a:off x="1169155" y="817200"/>
            <a:ext cx="3732962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應用系統管理與資訊作業平台效能、穩定性解決方案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77" name="Google Shape;577;p8" descr="圖片 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694" y="1118185"/>
            <a:ext cx="637212" cy="11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8" descr="圖片 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773" y="1083613"/>
            <a:ext cx="448944" cy="18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" descr="圖片 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667" y="1026555"/>
            <a:ext cx="633587" cy="29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" descr="一張含有 建築物 的圖片&#10;&#10;&#10;&#10;自動產生的描述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885" y="1107497"/>
            <a:ext cx="340476" cy="13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231" y="1041831"/>
            <a:ext cx="802564" cy="26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" descr="TIBCO Software Official Logo Vector Logo - Download Free SVG Icon |  Worldvectorlogo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571" y="1441217"/>
            <a:ext cx="543948" cy="14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821" y="1422022"/>
            <a:ext cx="639815" cy="181206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"/>
          <p:cNvSpPr/>
          <p:nvPr/>
        </p:nvSpPr>
        <p:spPr>
          <a:xfrm>
            <a:off x="1134738" y="1755925"/>
            <a:ext cx="5723262" cy="95011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"/>
          <p:cNvSpPr txBox="1"/>
          <p:nvPr/>
        </p:nvSpPr>
        <p:spPr>
          <a:xfrm>
            <a:off x="1169155" y="1825345"/>
            <a:ext cx="3732962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資訊安全解決方案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8"/>
          <p:cNvSpPr/>
          <p:nvPr/>
        </p:nvSpPr>
        <p:spPr>
          <a:xfrm>
            <a:off x="6577203" y="4243387"/>
            <a:ext cx="363772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8"/>
          <p:cNvSpPr/>
          <p:nvPr/>
        </p:nvSpPr>
        <p:spPr>
          <a:xfrm>
            <a:off x="1134738" y="2757887"/>
            <a:ext cx="5723263" cy="14756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"/>
          <p:cNvSpPr txBox="1"/>
          <p:nvPr/>
        </p:nvSpPr>
        <p:spPr>
          <a:xfrm>
            <a:off x="1169155" y="2836475"/>
            <a:ext cx="3732962" cy="22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1125" b="1" kern="0">
                <a:solidFill>
                  <a:srgbClr val="26445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資訊系統運帷與開發服務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9" name="Google Shape;589;p8"/>
          <p:cNvSpPr txBox="1"/>
          <p:nvPr/>
        </p:nvSpPr>
        <p:spPr>
          <a:xfrm>
            <a:off x="1262992" y="3050960"/>
            <a:ext cx="5528927" cy="45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80" tIns="19280" rIns="19280" bIns="19280" anchor="t" anchorCtr="0">
            <a:spAutoFit/>
          </a:bodyPr>
          <a:lstStyle/>
          <a:p>
            <a:pPr defTabSz="514350">
              <a:lnSpc>
                <a:spcPct val="160000"/>
              </a:lnSpc>
              <a:buClr>
                <a:srgbClr val="000000"/>
              </a:buClr>
            </a:pP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協助客戶規劃、建置其資訊系統 </a:t>
            </a:r>
            <a:r>
              <a:rPr lang="en-US" altLang="zh-TW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(Build)</a:t>
            </a: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，並提供完整維運服務</a:t>
            </a:r>
            <a:r>
              <a:rPr lang="en-US" altLang="zh-TW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(Operation)</a:t>
            </a: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，讓客戶的 </a:t>
            </a:r>
            <a:r>
              <a:rPr lang="en-US" altLang="zh-TW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IT </a:t>
            </a: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部門可專注在核心系統的研發與應用，並與客戶建立長期 </a:t>
            </a:r>
            <a:r>
              <a:rPr lang="en-US" altLang="zh-TW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IT </a:t>
            </a: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策略合作的夥伴關係。</a:t>
            </a:r>
            <a:endParaRPr sz="844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0" name="Google Shape;590;p8"/>
          <p:cNvSpPr txBox="1"/>
          <p:nvPr/>
        </p:nvSpPr>
        <p:spPr>
          <a:xfrm>
            <a:off x="1229500" y="3530605"/>
            <a:ext cx="3267386" cy="31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整合版本控管、源碼掃描、單元測試、靜態掃描、動態掃描、負載測試、壓力測試、建置及佈署工具，協助企業落實 </a:t>
            </a:r>
            <a:r>
              <a:rPr lang="en-US" altLang="zh-TW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DevSecOps</a:t>
            </a: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844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91" name="Google Shape;591;p8"/>
          <p:cNvCxnSpPr/>
          <p:nvPr/>
        </p:nvCxnSpPr>
        <p:spPr>
          <a:xfrm>
            <a:off x="1201393" y="3126847"/>
            <a:ext cx="0" cy="323936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2" name="Google Shape;592;p8"/>
          <p:cNvCxnSpPr/>
          <p:nvPr/>
        </p:nvCxnSpPr>
        <p:spPr>
          <a:xfrm>
            <a:off x="1194296" y="4000720"/>
            <a:ext cx="0" cy="10125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3" name="Google Shape;593;p8"/>
          <p:cNvCxnSpPr/>
          <p:nvPr/>
        </p:nvCxnSpPr>
        <p:spPr>
          <a:xfrm>
            <a:off x="1194296" y="3572174"/>
            <a:ext cx="0" cy="231011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4" name="Google Shape;594;p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417" y="3962384"/>
            <a:ext cx="542391" cy="20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395" y="3572743"/>
            <a:ext cx="599363" cy="24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" descr="一張含有 文字, 容器 的圖片&#10;&#10;自動產生的描述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897" y="2126131"/>
            <a:ext cx="559749" cy="14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" descr="一張含有 文字 的圖片&#10;&#10;自動產生的描述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044" y="2131903"/>
            <a:ext cx="319790" cy="13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444" y="2056929"/>
            <a:ext cx="933841" cy="28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190" y="2381032"/>
            <a:ext cx="842993" cy="26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" descr="一張含有 文字, 標誌 的圖片&#10;&#10;自動產生的描述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933" y="2365264"/>
            <a:ext cx="622279" cy="24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8" descr="Arxan Logo / Software / Logonoid.com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459" y="2047340"/>
            <a:ext cx="659974" cy="3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1" cy="1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8"/>
          <p:cNvSpPr txBox="1"/>
          <p:nvPr/>
        </p:nvSpPr>
        <p:spPr>
          <a:xfrm>
            <a:off x="101725" y="909986"/>
            <a:ext cx="1113164" cy="47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b" anchorCtr="0">
            <a:normAutofit/>
          </a:bodyPr>
          <a:lstStyle/>
          <a:p>
            <a:pPr defTabSz="514350"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資訊治理 </a:t>
            </a:r>
            <a:endParaRPr sz="1013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514350"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資安防護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04" name="Google Shape;604;p8"/>
          <p:cNvCxnSpPr/>
          <p:nvPr/>
        </p:nvCxnSpPr>
        <p:spPr>
          <a:xfrm>
            <a:off x="153825" y="1457637"/>
            <a:ext cx="909308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5" name="Google Shape;605;p8" descr="MAIL2000電子信箱"/>
          <p:cNvSpPr/>
          <p:nvPr/>
        </p:nvSpPr>
        <p:spPr>
          <a:xfrm>
            <a:off x="87511" y="561677"/>
            <a:ext cx="171450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1234692" y="3965779"/>
            <a:ext cx="2484334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軟體開發規劃、品管、變更分析工具及顧問服務。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07" name="Google Shape;607;p8" descr="Openfind Mail2000 電子信箱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425" y="3907489"/>
            <a:ext cx="706251" cy="254888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"/>
          <p:cNvSpPr/>
          <p:nvPr/>
        </p:nvSpPr>
        <p:spPr>
          <a:xfrm>
            <a:off x="4374666" y="3965777"/>
            <a:ext cx="1726915" cy="18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zh-TW" altLang="en-US" sz="844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安全、穩定、高效能電子郵件系統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09" name="Google Shape;609;p8"/>
          <p:cNvCxnSpPr/>
          <p:nvPr/>
        </p:nvCxnSpPr>
        <p:spPr>
          <a:xfrm>
            <a:off x="4395055" y="4005969"/>
            <a:ext cx="0" cy="10125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0" name="Google Shape;610;p8"/>
          <p:cNvSpPr txBox="1"/>
          <p:nvPr/>
        </p:nvSpPr>
        <p:spPr>
          <a:xfrm>
            <a:off x="5920292" y="4305895"/>
            <a:ext cx="867966" cy="15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 defTabSz="514350">
                <a:buClr>
                  <a:srgbClr val="000000"/>
                </a:buClr>
              </a:pPr>
              <a:t>7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8" descr="一張含有 文字 的圖片&#10;&#10;自動產生的描述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0386" y="2390284"/>
            <a:ext cx="790099" cy="24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8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877" y="1430672"/>
            <a:ext cx="669010" cy="16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8" descr="一張含有 文字, 美工圖案 的圖片&#10;&#10;自動產生的描述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455" y="1415960"/>
            <a:ext cx="568285" cy="19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"/>
          <p:cNvSpPr/>
          <p:nvPr/>
        </p:nvSpPr>
        <p:spPr>
          <a:xfrm>
            <a:off x="1" y="642938"/>
            <a:ext cx="6857999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2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lnSpc>
                <a:spcPct val="150000"/>
              </a:lnSpc>
              <a:buClr>
                <a:srgbClr val="000000"/>
              </a:buClr>
            </a:pPr>
            <a:endParaRPr sz="1013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9"/>
          <p:cNvSpPr txBox="1"/>
          <p:nvPr/>
        </p:nvSpPr>
        <p:spPr>
          <a:xfrm>
            <a:off x="101725" y="973166"/>
            <a:ext cx="1488586" cy="47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與時俱進 強化系統環境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21" name="Google Shape;621;p9"/>
          <p:cNvCxnSpPr/>
          <p:nvPr/>
        </p:nvCxnSpPr>
        <p:spPr>
          <a:xfrm>
            <a:off x="153825" y="1365794"/>
            <a:ext cx="1327993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2" name="Google Shape;622;p9"/>
          <p:cNvSpPr/>
          <p:nvPr/>
        </p:nvSpPr>
        <p:spPr>
          <a:xfrm>
            <a:off x="6577203" y="4243387"/>
            <a:ext cx="363772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9"/>
          <p:cNvSpPr txBox="1">
            <a:spLocks noGrp="1"/>
          </p:cNvSpPr>
          <p:nvPr>
            <p:ph type="sldNum" idx="12"/>
          </p:nvPr>
        </p:nvSpPr>
        <p:spPr>
          <a:xfrm>
            <a:off x="5923953" y="4305899"/>
            <a:ext cx="867966" cy="1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514350">
                <a:buClr>
                  <a:srgbClr val="000000"/>
                </a:buClr>
              </a:pPr>
              <a:t>8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9"/>
          <p:cNvSpPr txBox="1"/>
          <p:nvPr/>
        </p:nvSpPr>
        <p:spPr>
          <a:xfrm>
            <a:off x="124586" y="3101551"/>
            <a:ext cx="1534886" cy="57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688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Smart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sz="1688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</a:t>
            </a:r>
            <a:endParaRPr sz="168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05" y="1755152"/>
            <a:ext cx="1687677" cy="34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"/>
          <p:cNvSpPr/>
          <p:nvPr/>
        </p:nvSpPr>
        <p:spPr>
          <a:xfrm>
            <a:off x="-29675" y="1758228"/>
            <a:ext cx="1674557" cy="3422250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9"/>
          <p:cNvSpPr txBox="1"/>
          <p:nvPr/>
        </p:nvSpPr>
        <p:spPr>
          <a:xfrm>
            <a:off x="116685" y="1913469"/>
            <a:ext cx="1121798" cy="218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FFFFFF"/>
              </a:buClr>
              <a:buSzPts val="2200"/>
            </a:pPr>
            <a:r>
              <a:rPr lang="zh-TW" altLang="en-US" sz="1238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測試</a:t>
            </a:r>
            <a:endParaRPr sz="1238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2200"/>
            </a:pPr>
            <a:r>
              <a:rPr lang="zh-TW" altLang="en-US" sz="1238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監控</a:t>
            </a:r>
            <a:endParaRPr sz="1238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2200"/>
            </a:pPr>
            <a:r>
              <a:rPr lang="zh-TW" altLang="en-US" sz="1238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效能</a:t>
            </a:r>
            <a:endParaRPr sz="1238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2200"/>
            </a:pPr>
            <a:r>
              <a:rPr lang="zh-TW" altLang="en-US" sz="1238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自動化</a:t>
            </a:r>
            <a:endParaRPr sz="1238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defTabSz="514350">
              <a:lnSpc>
                <a:spcPct val="150000"/>
              </a:lnSpc>
              <a:buClr>
                <a:srgbClr val="FFFFFF"/>
              </a:buClr>
              <a:buSzPts val="2200"/>
            </a:pPr>
            <a:r>
              <a:rPr lang="zh-TW" altLang="en-US" sz="1238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9"/>
          <p:cNvSpPr/>
          <p:nvPr/>
        </p:nvSpPr>
        <p:spPr>
          <a:xfrm>
            <a:off x="1659472" y="1139240"/>
            <a:ext cx="5198528" cy="30942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9"/>
          <p:cNvSpPr/>
          <p:nvPr/>
        </p:nvSpPr>
        <p:spPr>
          <a:xfrm>
            <a:off x="2043798" y="528637"/>
            <a:ext cx="4533405" cy="3712913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"/>
          <p:cNvSpPr/>
          <p:nvPr/>
        </p:nvSpPr>
        <p:spPr>
          <a:xfrm>
            <a:off x="4476002" y="3454634"/>
            <a:ext cx="2024211" cy="2897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60000">
                <a:schemeClr val="lt1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444C53"/>
              </a:buClr>
              <a:buSzPts val="1600"/>
            </a:pPr>
            <a:r>
              <a:rPr lang="zh-TW" altLang="en-US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帳號權限、平台監控、</a:t>
            </a:r>
            <a:r>
              <a:rPr lang="en-US" altLang="zh-TW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ITSM</a:t>
            </a:r>
            <a:endParaRPr sz="900" kern="0">
              <a:solidFill>
                <a:srgbClr val="444C5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1" name="Google Shape;631;p9"/>
          <p:cNvSpPr/>
          <p:nvPr/>
        </p:nvSpPr>
        <p:spPr>
          <a:xfrm>
            <a:off x="2139725" y="3454634"/>
            <a:ext cx="2246874" cy="2897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60000">
                <a:schemeClr val="lt1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444C53"/>
              </a:buClr>
              <a:buSzPts val="1600"/>
            </a:pPr>
            <a:r>
              <a:rPr lang="en-US" altLang="zh-TW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Cloud </a:t>
            </a:r>
            <a:r>
              <a:rPr lang="zh-TW" altLang="en-US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 大數據、</a:t>
            </a:r>
            <a:r>
              <a:rPr lang="en-US" altLang="zh-TW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z/OS</a:t>
            </a:r>
            <a:r>
              <a:rPr lang="zh-TW" altLang="en-US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9"/>
          <p:cNvSpPr/>
          <p:nvPr/>
        </p:nvSpPr>
        <p:spPr>
          <a:xfrm>
            <a:off x="2139725" y="3846521"/>
            <a:ext cx="4360487" cy="2897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60000">
                <a:schemeClr val="lt1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444C53"/>
              </a:buClr>
              <a:buSzPts val="1600"/>
            </a:pPr>
            <a:r>
              <a:rPr lang="zh-TW" altLang="en-US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顧問服務 </a:t>
            </a:r>
            <a:r>
              <a:rPr lang="en-US" altLang="zh-TW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&amp; </a:t>
            </a:r>
            <a:r>
              <a:rPr lang="zh-TW" altLang="en-US" sz="900" kern="0">
                <a:solidFill>
                  <a:srgbClr val="444C5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教育訓練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9"/>
          <p:cNvSpPr/>
          <p:nvPr/>
        </p:nvSpPr>
        <p:spPr>
          <a:xfrm flipH="1">
            <a:off x="2123700" y="992942"/>
            <a:ext cx="1698654" cy="2106000"/>
          </a:xfrm>
          <a:prstGeom prst="rect">
            <a:avLst/>
          </a:prstGeom>
          <a:solidFill>
            <a:srgbClr val="9AC5E7"/>
          </a:solidFill>
          <a:ln>
            <a:noFill/>
          </a:ln>
        </p:spPr>
        <p:txBody>
          <a:bodyPr spcFirstLastPara="1" wrap="square" lIns="27113" tIns="48038" rIns="27113" bIns="13556" anchor="t" anchorCtr="0">
            <a:noAutofit/>
          </a:bodyPr>
          <a:lstStyle/>
          <a:p>
            <a:pPr algn="ctr" defTabSz="514350">
              <a:buClr>
                <a:srgbClr val="000000"/>
              </a:buClr>
              <a:buSzPts val="844"/>
            </a:pPr>
            <a:endParaRPr sz="474" kern="0">
              <a:solidFill>
                <a:srgbClr val="1FD0D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4" name="Google Shape;634;p9"/>
          <p:cNvSpPr/>
          <p:nvPr/>
        </p:nvSpPr>
        <p:spPr>
          <a:xfrm>
            <a:off x="3822356" y="983612"/>
            <a:ext cx="1222955" cy="2117939"/>
          </a:xfrm>
          <a:prstGeom prst="rect">
            <a:avLst/>
          </a:prstGeom>
          <a:solidFill>
            <a:srgbClr val="9FEDF1"/>
          </a:solidFill>
          <a:ln>
            <a:noFill/>
          </a:ln>
        </p:spPr>
        <p:txBody>
          <a:bodyPr spcFirstLastPara="1" wrap="square" lIns="27113" tIns="48038" rIns="27113" bIns="13556" anchor="t" anchorCtr="0">
            <a:noAutofit/>
          </a:bodyPr>
          <a:lstStyle/>
          <a:p>
            <a:pPr algn="ctr" defTabSz="514350">
              <a:buClr>
                <a:srgbClr val="000000"/>
              </a:buClr>
              <a:buSzPts val="844"/>
            </a:pPr>
            <a:endParaRPr sz="474" kern="0">
              <a:solidFill>
                <a:srgbClr val="1FD0D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5" name="Google Shape;635;p9"/>
          <p:cNvSpPr/>
          <p:nvPr/>
        </p:nvSpPr>
        <p:spPr>
          <a:xfrm>
            <a:off x="5045312" y="985309"/>
            <a:ext cx="1454901" cy="2116133"/>
          </a:xfrm>
          <a:prstGeom prst="rect">
            <a:avLst/>
          </a:prstGeom>
          <a:solidFill>
            <a:srgbClr val="C9CAC7"/>
          </a:solidFill>
          <a:ln>
            <a:noFill/>
          </a:ln>
        </p:spPr>
        <p:txBody>
          <a:bodyPr spcFirstLastPara="1" wrap="square" lIns="27113" tIns="48038" rIns="27113" bIns="13556" anchor="t" anchorCtr="0">
            <a:noAutofit/>
          </a:bodyPr>
          <a:lstStyle/>
          <a:p>
            <a:pPr algn="ctr" defTabSz="514350">
              <a:buClr>
                <a:srgbClr val="000000"/>
              </a:buClr>
              <a:buSzPts val="844"/>
            </a:pPr>
            <a:endParaRPr sz="474" kern="0">
              <a:solidFill>
                <a:srgbClr val="1FD0D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6" name="Google Shape;636;p9"/>
          <p:cNvSpPr/>
          <p:nvPr/>
        </p:nvSpPr>
        <p:spPr>
          <a:xfrm>
            <a:off x="3913568" y="1154577"/>
            <a:ext cx="1062583" cy="30322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3755" tIns="25706" rIns="3755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報表 </a:t>
            </a:r>
            <a:r>
              <a:rPr lang="en-US" altLang="zh-TW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&amp; </a:t>
            </a: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資料分析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9"/>
          <p:cNvSpPr/>
          <p:nvPr/>
        </p:nvSpPr>
        <p:spPr>
          <a:xfrm>
            <a:off x="3913568" y="1855613"/>
            <a:ext cx="1062583" cy="2662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3755" tIns="25706" rIns="3755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資料整合平台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9"/>
          <p:cNvSpPr/>
          <p:nvPr/>
        </p:nvSpPr>
        <p:spPr>
          <a:xfrm>
            <a:off x="3913190" y="2497699"/>
            <a:ext cx="2504833" cy="24177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資料閘門管理平台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9"/>
          <p:cNvSpPr/>
          <p:nvPr/>
        </p:nvSpPr>
        <p:spPr>
          <a:xfrm>
            <a:off x="5136144" y="2783132"/>
            <a:ext cx="1281880" cy="24177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開源軟體合規與資安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9"/>
          <p:cNvSpPr/>
          <p:nvPr/>
        </p:nvSpPr>
        <p:spPr>
          <a:xfrm>
            <a:off x="3913568" y="2222184"/>
            <a:ext cx="2504833" cy="24177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金鑰管理與資料加密 </a:t>
            </a:r>
            <a:r>
              <a:rPr lang="en-US" altLang="zh-TW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 </a:t>
            </a: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變造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9"/>
          <p:cNvSpPr/>
          <p:nvPr/>
        </p:nvSpPr>
        <p:spPr>
          <a:xfrm>
            <a:off x="2213518" y="1129366"/>
            <a:ext cx="764372" cy="33514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3755" tIns="25706" rIns="3755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測試管理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9"/>
          <p:cNvSpPr/>
          <p:nvPr/>
        </p:nvSpPr>
        <p:spPr>
          <a:xfrm>
            <a:off x="3038572" y="1135384"/>
            <a:ext cx="708064" cy="33514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3755" tIns="25706" rIns="3755" bIns="25706" anchor="ctr" anchorCtr="0">
            <a:noAutofit/>
          </a:bodyPr>
          <a:lstStyle/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效能監控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9"/>
          <p:cNvSpPr/>
          <p:nvPr/>
        </p:nvSpPr>
        <p:spPr>
          <a:xfrm>
            <a:off x="2209918" y="1530701"/>
            <a:ext cx="1536718" cy="26722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3755" tIns="25706" rIns="3755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使用行為分析平台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9"/>
          <p:cNvSpPr/>
          <p:nvPr/>
        </p:nvSpPr>
        <p:spPr>
          <a:xfrm>
            <a:off x="3913190" y="2783132"/>
            <a:ext cx="1183099" cy="24177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安全軟體開發平台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9"/>
          <p:cNvSpPr/>
          <p:nvPr/>
        </p:nvSpPr>
        <p:spPr>
          <a:xfrm>
            <a:off x="5123750" y="1520996"/>
            <a:ext cx="1294652" cy="26722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323A3E"/>
              </a:buClr>
              <a:buSzPts val="1300"/>
            </a:pPr>
            <a:r>
              <a:rPr lang="en-US" altLang="zh-TW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MFT &amp; API 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資料交換平台及安全性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9"/>
          <p:cNvSpPr/>
          <p:nvPr/>
        </p:nvSpPr>
        <p:spPr>
          <a:xfrm>
            <a:off x="5123750" y="1135384"/>
            <a:ext cx="628349" cy="33514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批次</a:t>
            </a:r>
            <a:endParaRPr sz="731" b="1" kern="0">
              <a:solidFill>
                <a:srgbClr val="323A3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自動化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9"/>
          <p:cNvSpPr/>
          <p:nvPr/>
        </p:nvSpPr>
        <p:spPr>
          <a:xfrm>
            <a:off x="5790052" y="1135384"/>
            <a:ext cx="628349" cy="33514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</a:t>
            </a:r>
            <a:endParaRPr sz="731" b="1" kern="0">
              <a:solidFill>
                <a:srgbClr val="323A3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 defTabSz="514350">
              <a:buClr>
                <a:srgbClr val="323A3E"/>
              </a:buClr>
              <a:buSzPts val="1300"/>
            </a:pPr>
            <a:r>
              <a:rPr lang="zh-TW" altLang="en-US" sz="731" b="1" kern="0">
                <a:solidFill>
                  <a:srgbClr val="323A3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自動化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9"/>
          <p:cNvSpPr/>
          <p:nvPr/>
        </p:nvSpPr>
        <p:spPr>
          <a:xfrm>
            <a:off x="5123750" y="1842888"/>
            <a:ext cx="628349" cy="29426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494428"/>
              </a:buClr>
              <a:buSzPts val="1300"/>
            </a:pPr>
            <a:r>
              <a:rPr lang="zh-TW" altLang="en-US" sz="731" b="1" kern="0">
                <a:solidFill>
                  <a:srgbClr val="49442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智慧維運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9"/>
          <p:cNvSpPr/>
          <p:nvPr/>
        </p:nvSpPr>
        <p:spPr>
          <a:xfrm>
            <a:off x="5790052" y="1842888"/>
            <a:ext cx="628349" cy="29426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帳密管理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9"/>
          <p:cNvSpPr/>
          <p:nvPr/>
        </p:nvSpPr>
        <p:spPr>
          <a:xfrm>
            <a:off x="3282281" y="3185858"/>
            <a:ext cx="1922156" cy="16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113" tIns="13556" rIns="27113" bIns="13556" anchor="t" anchorCtr="0">
            <a:spAutoFit/>
          </a:bodyPr>
          <a:lstStyle/>
          <a:p>
            <a:pPr algn="ctr" defTabSz="514350">
              <a:buClr>
                <a:srgbClr val="FFFFFF"/>
              </a:buClr>
              <a:buSzPts val="1600"/>
            </a:pPr>
            <a:r>
              <a:rPr lang="zh-TW" altLang="en-US" sz="900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支援及營運整合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9"/>
          <p:cNvSpPr txBox="1"/>
          <p:nvPr/>
        </p:nvSpPr>
        <p:spPr>
          <a:xfrm>
            <a:off x="2123700" y="885291"/>
            <a:ext cx="1698654" cy="157284"/>
          </a:xfrm>
          <a:prstGeom prst="rect">
            <a:avLst/>
          </a:prstGeom>
          <a:solidFill>
            <a:srgbClr val="589BD2"/>
          </a:solidFill>
          <a:ln>
            <a:noFill/>
          </a:ln>
        </p:spPr>
        <p:txBody>
          <a:bodyPr spcFirstLastPara="1" wrap="square" lIns="27113" tIns="13556" rIns="27113" bIns="13556" anchor="ctr" anchorCtr="0">
            <a:spAutoFit/>
          </a:bodyPr>
          <a:lstStyle/>
          <a:p>
            <a:pPr algn="ctr" defTabSz="514350">
              <a:buClr>
                <a:srgbClr val="FFFFFF"/>
              </a:buClr>
              <a:buSzPts val="1500"/>
            </a:pPr>
            <a:r>
              <a:rPr lang="zh-TW" altLang="en-US" sz="844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應用系統管理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9"/>
          <p:cNvSpPr txBox="1"/>
          <p:nvPr/>
        </p:nvSpPr>
        <p:spPr>
          <a:xfrm>
            <a:off x="3822355" y="883594"/>
            <a:ext cx="1222955" cy="157284"/>
          </a:xfrm>
          <a:prstGeom prst="rect">
            <a:avLst/>
          </a:prstGeom>
          <a:solidFill>
            <a:srgbClr val="148B8F"/>
          </a:solidFill>
          <a:ln>
            <a:noFill/>
          </a:ln>
        </p:spPr>
        <p:txBody>
          <a:bodyPr spcFirstLastPara="1" wrap="square" lIns="27113" tIns="13556" rIns="27113" bIns="13556" anchor="ctr" anchorCtr="0">
            <a:spAutoFit/>
          </a:bodyPr>
          <a:lstStyle/>
          <a:p>
            <a:pPr algn="ctr" defTabSz="514350">
              <a:buClr>
                <a:srgbClr val="FFFFFF"/>
              </a:buClr>
              <a:buSzPts val="1500"/>
            </a:pPr>
            <a:r>
              <a:rPr lang="zh-TW" altLang="en-US" sz="844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資料管理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9"/>
          <p:cNvSpPr txBox="1"/>
          <p:nvPr/>
        </p:nvSpPr>
        <p:spPr>
          <a:xfrm>
            <a:off x="5045312" y="883594"/>
            <a:ext cx="1454901" cy="157284"/>
          </a:xfrm>
          <a:prstGeom prst="rect">
            <a:avLst/>
          </a:prstGeom>
          <a:solidFill>
            <a:srgbClr val="7B7C7D"/>
          </a:solidFill>
          <a:ln>
            <a:noFill/>
          </a:ln>
        </p:spPr>
        <p:txBody>
          <a:bodyPr spcFirstLastPara="1" wrap="square" lIns="27113" tIns="13556" rIns="27113" bIns="13556" anchor="ctr" anchorCtr="0">
            <a:spAutoFit/>
          </a:bodyPr>
          <a:lstStyle/>
          <a:p>
            <a:pPr algn="ctr" defTabSz="514350">
              <a:buClr>
                <a:srgbClr val="FFFFFF"/>
              </a:buClr>
              <a:buSzPts val="1500"/>
            </a:pPr>
            <a:r>
              <a:rPr lang="en-US" altLang="zh-TW" sz="844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Operation</a:t>
            </a:r>
            <a:endParaRPr sz="844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4" name="Google Shape;654;p9"/>
          <p:cNvSpPr/>
          <p:nvPr/>
        </p:nvSpPr>
        <p:spPr>
          <a:xfrm>
            <a:off x="3913568" y="1530701"/>
            <a:ext cx="1062583" cy="26722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資料品質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9"/>
          <p:cNvSpPr/>
          <p:nvPr/>
        </p:nvSpPr>
        <p:spPr>
          <a:xfrm>
            <a:off x="2209919" y="1855613"/>
            <a:ext cx="1536717" cy="25673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000000"/>
              </a:buClr>
              <a:buSzPts val="1300"/>
            </a:pPr>
            <a:r>
              <a:rPr lang="zh-TW" altLang="en-US" sz="731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開發平台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9"/>
          <p:cNvSpPr/>
          <p:nvPr/>
        </p:nvSpPr>
        <p:spPr>
          <a:xfrm>
            <a:off x="2201502" y="2466872"/>
            <a:ext cx="776411" cy="20614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源碼弱掃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9"/>
          <p:cNvSpPr/>
          <p:nvPr/>
        </p:nvSpPr>
        <p:spPr>
          <a:xfrm>
            <a:off x="2206303" y="2222184"/>
            <a:ext cx="630879" cy="20614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資安檢測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8" name="Google Shape;658;p9"/>
          <p:cNvSpPr/>
          <p:nvPr/>
        </p:nvSpPr>
        <p:spPr>
          <a:xfrm>
            <a:off x="2191658" y="2725848"/>
            <a:ext cx="776411" cy="298974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en-US" altLang="zh-TW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</a:t>
            </a: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防護與管理</a:t>
            </a:r>
            <a:endParaRPr sz="675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9" name="Google Shape;659;p9"/>
          <p:cNvSpPr/>
          <p:nvPr/>
        </p:nvSpPr>
        <p:spPr>
          <a:xfrm>
            <a:off x="2885738" y="2222184"/>
            <a:ext cx="858863" cy="20614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en-US" altLang="zh-TW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&amp; IoT</a:t>
            </a: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安全檢測</a:t>
            </a:r>
            <a:endParaRPr sz="675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0" name="Google Shape;660;p9"/>
          <p:cNvSpPr/>
          <p:nvPr/>
        </p:nvSpPr>
        <p:spPr>
          <a:xfrm>
            <a:off x="3038431" y="2466872"/>
            <a:ext cx="708344" cy="206146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en-US" altLang="zh-TW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RASP</a:t>
            </a:r>
            <a:endParaRPr sz="675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1" name="Google Shape;661;p9"/>
          <p:cNvSpPr/>
          <p:nvPr/>
        </p:nvSpPr>
        <p:spPr>
          <a:xfrm>
            <a:off x="3041919" y="2713325"/>
            <a:ext cx="704718" cy="315948"/>
          </a:xfrm>
          <a:prstGeom prst="roundRect">
            <a:avLst>
              <a:gd name="adj" fmla="val 16667"/>
            </a:avLst>
          </a:prstGeom>
          <a:solidFill>
            <a:srgbClr val="0043A3"/>
          </a:solidFill>
          <a:ln>
            <a:noFill/>
          </a:ln>
        </p:spPr>
        <p:txBody>
          <a:bodyPr spcFirstLastPara="1" wrap="square" lIns="5330" tIns="13556" rIns="5330" bIns="13556" anchor="ctr" anchorCtr="0">
            <a:noAutofit/>
          </a:bodyPr>
          <a:lstStyle/>
          <a:p>
            <a:pPr algn="ctr" defTabSz="514350">
              <a:buClr>
                <a:srgbClr val="FFFFFF"/>
              </a:buClr>
              <a:buSzPts val="1200"/>
            </a:pPr>
            <a:r>
              <a:rPr lang="en-US" altLang="zh-TW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 &amp;Web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514350">
              <a:buClr>
                <a:srgbClr val="FFFFFF"/>
              </a:buClr>
              <a:buSzPts val="1200"/>
            </a:pPr>
            <a:r>
              <a:rPr lang="zh-TW" altLang="en-US" sz="675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自動化測試</a:t>
            </a:r>
            <a:endParaRPr sz="675"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62" name="Google Shape;662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1" cy="10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"/>
          <p:cNvSpPr/>
          <p:nvPr/>
        </p:nvSpPr>
        <p:spPr>
          <a:xfrm>
            <a:off x="1" y="642938"/>
            <a:ext cx="6857999" cy="36004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chemeClr val="accent1">
                <a:alpha val="25882"/>
              </a:scheme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lnSpc>
                <a:spcPct val="150000"/>
              </a:lnSpc>
              <a:buClr>
                <a:srgbClr val="000000"/>
              </a:buClr>
            </a:pPr>
            <a:endParaRPr sz="1013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"/>
          <p:cNvSpPr/>
          <p:nvPr/>
        </p:nvSpPr>
        <p:spPr>
          <a:xfrm>
            <a:off x="6577203" y="4243387"/>
            <a:ext cx="363772" cy="257175"/>
          </a:xfrm>
          <a:prstGeom prst="rect">
            <a:avLst/>
          </a:prstGeom>
          <a:solidFill>
            <a:srgbClr val="0043A3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0"/>
          <p:cNvSpPr/>
          <p:nvPr/>
        </p:nvSpPr>
        <p:spPr>
          <a:xfrm>
            <a:off x="1332844" y="642938"/>
            <a:ext cx="5525156" cy="35905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81" y="763914"/>
            <a:ext cx="364371" cy="1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011" y="2071527"/>
            <a:ext cx="1582855" cy="320969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0"/>
          <p:cNvSpPr/>
          <p:nvPr/>
        </p:nvSpPr>
        <p:spPr>
          <a:xfrm>
            <a:off x="-257175" y="2074603"/>
            <a:ext cx="1590019" cy="3249479"/>
          </a:xfrm>
          <a:prstGeom prst="rect">
            <a:avLst/>
          </a:prstGeom>
          <a:solidFill>
            <a:srgbClr val="0043A3">
              <a:alpha val="81960"/>
            </a:srgbClr>
          </a:solidFill>
          <a:ln>
            <a:noFill/>
          </a:ln>
          <a:effectLst>
            <a:outerShdw blurRad="908673" dist="220585" dir="5400000" algn="ctr" rotWithShape="0">
              <a:srgbClr val="1B47E5">
                <a:alpha val="6666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1340007" y="633063"/>
            <a:ext cx="5517993" cy="35905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908673" dist="220585" dir="5400000" algn="ctr" rotWithShape="0">
              <a:srgbClr val="1B47E5">
                <a:alpha val="14117"/>
              </a:srgbClr>
            </a:outerShdw>
          </a:effectLst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 defTabSz="514350">
              <a:buClr>
                <a:srgbClr val="000000"/>
              </a:buClr>
            </a:pPr>
            <a:endParaRPr sz="101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"/>
          <p:cNvSpPr txBox="1"/>
          <p:nvPr/>
        </p:nvSpPr>
        <p:spPr>
          <a:xfrm>
            <a:off x="47969" y="2293949"/>
            <a:ext cx="1534886" cy="161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defTabSz="514350">
              <a:buClr>
                <a:srgbClr val="000000"/>
              </a:buClr>
            </a:pPr>
            <a:r>
              <a:rPr lang="en-US" altLang="zh-TW" sz="1688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 Biz Solution</a:t>
            </a:r>
            <a:r>
              <a:rPr lang="zh-TW" altLang="en-US" sz="1238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altLang="en-US" sz="1238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23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23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23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endParaRPr sz="123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514350">
              <a:buClr>
                <a:srgbClr val="000000"/>
              </a:buClr>
            </a:pPr>
            <a:r>
              <a:rPr lang="en-US" altLang="zh-TW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GSS Cloud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"/>
          <p:cNvSpPr txBox="1"/>
          <p:nvPr/>
        </p:nvSpPr>
        <p:spPr>
          <a:xfrm>
            <a:off x="135426" y="1513966"/>
            <a:ext cx="1395963" cy="70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rmAutofit/>
          </a:bodyPr>
          <a:lstStyle/>
          <a:p>
            <a:pPr defTabSz="514350">
              <a:lnSpc>
                <a:spcPct val="150000"/>
              </a:lnSpc>
              <a:buClr>
                <a:srgbClr val="7F7F7F"/>
              </a:buClr>
              <a:buSzPts val="1600"/>
            </a:pPr>
            <a:r>
              <a:rPr lang="zh-TW" altLang="en-US" sz="900" kern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中小到中大、結合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50000"/>
              </a:lnSpc>
              <a:buClr>
                <a:srgbClr val="7F7F7F"/>
              </a:buClr>
              <a:buSzPts val="1600"/>
            </a:pPr>
            <a:r>
              <a:rPr lang="zh-TW" altLang="en-US" sz="900" kern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企業資料的一站雲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14350">
              <a:lnSpc>
                <a:spcPct val="150000"/>
              </a:lnSpc>
              <a:buClr>
                <a:srgbClr val="000000"/>
              </a:buClr>
              <a:buSzPts val="1600"/>
            </a:pPr>
            <a:endParaRPr sz="900" kern="0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7" name="Google Shape;677;p10"/>
          <p:cNvSpPr txBox="1"/>
          <p:nvPr/>
        </p:nvSpPr>
        <p:spPr>
          <a:xfrm>
            <a:off x="101725" y="1065016"/>
            <a:ext cx="1223281" cy="47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rmAutofit/>
          </a:bodyPr>
          <a:lstStyle/>
          <a:p>
            <a:pPr defTabSz="514350"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n-US" altLang="zh-TW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SaaS </a:t>
            </a:r>
            <a:r>
              <a:rPr lang="zh-TW" altLang="en-US" sz="1013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雲端服務</a:t>
            </a:r>
            <a:endParaRPr sz="7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78" name="Google Shape;678;p10"/>
          <p:cNvCxnSpPr/>
          <p:nvPr/>
        </p:nvCxnSpPr>
        <p:spPr>
          <a:xfrm>
            <a:off x="153825" y="1457637"/>
            <a:ext cx="1084658" cy="0"/>
          </a:xfrm>
          <a:prstGeom prst="straightConnector1">
            <a:avLst/>
          </a:prstGeom>
          <a:noFill/>
          <a:ln w="12700" cap="flat" cmpd="sng">
            <a:solidFill>
              <a:srgbClr val="0043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9" name="Google Shape;679;p10"/>
          <p:cNvSpPr txBox="1"/>
          <p:nvPr/>
        </p:nvSpPr>
        <p:spPr>
          <a:xfrm>
            <a:off x="5920292" y="4305895"/>
            <a:ext cx="867966" cy="15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 defTabSz="514350">
              <a:buClr>
                <a:srgbClr val="000000"/>
              </a:buClr>
            </a:pPr>
            <a:fld id="{00000000-1234-1234-1234-123412341234}" type="slidenum">
              <a:rPr lang="en-US" altLang="zh-TW" sz="59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r" defTabSz="514350">
                <a:buClr>
                  <a:srgbClr val="000000"/>
                </a:buClr>
              </a:pPr>
              <a:t>9</a:t>
            </a:fld>
            <a:endParaRPr sz="59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0" name="Google Shape;680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346" y="865359"/>
            <a:ext cx="5395317" cy="322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003" y="1028086"/>
            <a:ext cx="1686272" cy="6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GS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61E3E8"/>
      </a:accent1>
      <a:accent2>
        <a:srgbClr val="3AC8EA"/>
      </a:accent2>
      <a:accent3>
        <a:srgbClr val="53A3E8"/>
      </a:accent3>
      <a:accent4>
        <a:srgbClr val="5178D7"/>
      </a:accent4>
      <a:accent5>
        <a:srgbClr val="4958BB"/>
      </a:accent5>
      <a:accent6>
        <a:srgbClr val="4D4D9E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1363</Words>
  <Application>Microsoft Office PowerPoint</Application>
  <PresentationFormat>自訂</PresentationFormat>
  <Paragraphs>331</Paragraphs>
  <Slides>24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24</vt:i4>
      </vt:variant>
    </vt:vector>
  </HeadingPairs>
  <TitlesOfParts>
    <vt:vector size="46" baseType="lpstr">
      <vt:lpstr>Heiti TC Light</vt:lpstr>
      <vt:lpstr>Helvetica Neue Medium</vt:lpstr>
      <vt:lpstr>Microsoft YaHei</vt:lpstr>
      <vt:lpstr>PMingLiu</vt:lpstr>
      <vt:lpstr>Zapf Dingbats</vt:lpstr>
      <vt:lpstr>微軟正黑體</vt:lpstr>
      <vt:lpstr>微軟正黑體</vt:lpstr>
      <vt:lpstr>新細明體</vt:lpstr>
      <vt:lpstr>標楷體</vt:lpstr>
      <vt:lpstr>蘋果儷中黑</vt:lpstr>
      <vt:lpstr>Arial</vt:lpstr>
      <vt:lpstr>Arial Narrow</vt:lpstr>
      <vt:lpstr>Calibri</vt:lpstr>
      <vt:lpstr>Calibri Light</vt:lpstr>
      <vt:lpstr>Segoe UI</vt:lpstr>
      <vt:lpstr>Symbol</vt:lpstr>
      <vt:lpstr>Times New Roman</vt:lpstr>
      <vt:lpstr>Wingdings</vt:lpstr>
      <vt:lpstr>Office 佈景主題</vt:lpstr>
      <vt:lpstr>佈景主題</vt:lpstr>
      <vt:lpstr>自訂設計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台北總部-台北市中山區德惠街9號5樓</vt:lpstr>
      <vt:lpstr>台北總部</vt:lpstr>
      <vt:lpstr>創富辦公室(研發中心) 北投士林軟體科學園區 台北市北投區承德路六段120號 8 樓、9 樓 </vt:lpstr>
      <vt:lpstr>創富辦公室</vt:lpstr>
      <vt:lpstr>PowerPoint 簡報</vt:lpstr>
      <vt:lpstr>銀行信用風險解決方案 徵授信系統</vt:lpstr>
      <vt:lpstr>徵授信系統 </vt:lpstr>
      <vt:lpstr>        成功案例 – 金融業相關經驗</vt:lpstr>
      <vt:lpstr>客戶證言(1) – 台北富邦</vt:lpstr>
      <vt:lpstr>客戶證言(2) –中Ｏ信託</vt:lpstr>
      <vt:lpstr>職缺說明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Joe Fu</dc:creator>
  <cp:lastModifiedBy>Kelly</cp:lastModifiedBy>
  <cp:revision>248</cp:revision>
  <dcterms:created xsi:type="dcterms:W3CDTF">2020-07-22T04:12:15Z</dcterms:created>
  <dcterms:modified xsi:type="dcterms:W3CDTF">2022-11-02T08:10:36Z</dcterms:modified>
</cp:coreProperties>
</file>